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7"/>
  </p:notesMasterIdLst>
  <p:sldIdLst>
    <p:sldId id="256" r:id="rId2"/>
    <p:sldId id="285" r:id="rId3"/>
    <p:sldId id="257" r:id="rId4"/>
    <p:sldId id="258" r:id="rId5"/>
    <p:sldId id="259" r:id="rId6"/>
    <p:sldId id="260" r:id="rId7"/>
    <p:sldId id="261" r:id="rId8"/>
    <p:sldId id="269" r:id="rId9"/>
    <p:sldId id="286" r:id="rId10"/>
    <p:sldId id="262" r:id="rId11"/>
    <p:sldId id="299" r:id="rId12"/>
    <p:sldId id="263" r:id="rId13"/>
    <p:sldId id="265" r:id="rId14"/>
    <p:sldId id="264" r:id="rId15"/>
    <p:sldId id="266" r:id="rId16"/>
    <p:sldId id="267" r:id="rId17"/>
    <p:sldId id="361" r:id="rId18"/>
    <p:sldId id="268" r:id="rId19"/>
    <p:sldId id="270" r:id="rId20"/>
    <p:sldId id="271" r:id="rId21"/>
    <p:sldId id="272" r:id="rId22"/>
    <p:sldId id="274" r:id="rId23"/>
    <p:sldId id="273" r:id="rId24"/>
    <p:sldId id="280" r:id="rId25"/>
    <p:sldId id="283" r:id="rId26"/>
    <p:sldId id="284" r:id="rId27"/>
    <p:sldId id="281" r:id="rId28"/>
    <p:sldId id="282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76" r:id="rId37"/>
    <p:sldId id="295" r:id="rId38"/>
    <p:sldId id="277" r:id="rId39"/>
    <p:sldId id="322" r:id="rId40"/>
    <p:sldId id="323" r:id="rId41"/>
    <p:sldId id="324" r:id="rId42"/>
    <p:sldId id="325" r:id="rId43"/>
    <p:sldId id="326" r:id="rId44"/>
    <p:sldId id="327" r:id="rId45"/>
    <p:sldId id="296" r:id="rId46"/>
    <p:sldId id="297" r:id="rId47"/>
    <p:sldId id="298" r:id="rId48"/>
    <p:sldId id="287" r:id="rId49"/>
    <p:sldId id="301" r:id="rId50"/>
    <p:sldId id="300" r:id="rId51"/>
    <p:sldId id="302" r:id="rId52"/>
    <p:sldId id="303" r:id="rId53"/>
    <p:sldId id="304" r:id="rId54"/>
    <p:sldId id="305" r:id="rId55"/>
    <p:sldId id="307" r:id="rId56"/>
    <p:sldId id="308" r:id="rId57"/>
    <p:sldId id="318" r:id="rId58"/>
    <p:sldId id="309" r:id="rId59"/>
    <p:sldId id="310" r:id="rId60"/>
    <p:sldId id="311" r:id="rId61"/>
    <p:sldId id="312" r:id="rId62"/>
    <p:sldId id="315" r:id="rId63"/>
    <p:sldId id="314" r:id="rId64"/>
    <p:sldId id="320" r:id="rId65"/>
    <p:sldId id="316" r:id="rId66"/>
    <p:sldId id="331" r:id="rId67"/>
    <p:sldId id="321" r:id="rId68"/>
    <p:sldId id="317" r:id="rId69"/>
    <p:sldId id="328" r:id="rId70"/>
    <p:sldId id="329" r:id="rId71"/>
    <p:sldId id="332" r:id="rId72"/>
    <p:sldId id="313" r:id="rId73"/>
    <p:sldId id="333" r:id="rId74"/>
    <p:sldId id="334" r:id="rId75"/>
    <p:sldId id="335" r:id="rId76"/>
    <p:sldId id="336" r:id="rId77"/>
    <p:sldId id="337" r:id="rId78"/>
    <p:sldId id="338" r:id="rId79"/>
    <p:sldId id="339" r:id="rId80"/>
    <p:sldId id="341" r:id="rId81"/>
    <p:sldId id="342" r:id="rId82"/>
    <p:sldId id="343" r:id="rId83"/>
    <p:sldId id="344" r:id="rId84"/>
    <p:sldId id="345" r:id="rId85"/>
    <p:sldId id="346" r:id="rId86"/>
    <p:sldId id="347" r:id="rId87"/>
    <p:sldId id="348" r:id="rId88"/>
    <p:sldId id="349" r:id="rId89"/>
    <p:sldId id="352" r:id="rId90"/>
    <p:sldId id="353" r:id="rId91"/>
    <p:sldId id="350" r:id="rId92"/>
    <p:sldId id="354" r:id="rId93"/>
    <p:sldId id="355" r:id="rId94"/>
    <p:sldId id="356" r:id="rId95"/>
    <p:sldId id="389" r:id="rId96"/>
    <p:sldId id="390" r:id="rId97"/>
    <p:sldId id="391" r:id="rId98"/>
    <p:sldId id="392" r:id="rId99"/>
    <p:sldId id="393" r:id="rId100"/>
    <p:sldId id="357" r:id="rId101"/>
    <p:sldId id="358" r:id="rId102"/>
    <p:sldId id="366" r:id="rId103"/>
    <p:sldId id="367" r:id="rId104"/>
    <p:sldId id="381" r:id="rId105"/>
    <p:sldId id="359" r:id="rId106"/>
    <p:sldId id="362" r:id="rId107"/>
    <p:sldId id="363" r:id="rId108"/>
    <p:sldId id="365" r:id="rId109"/>
    <p:sldId id="360" r:id="rId110"/>
    <p:sldId id="364" r:id="rId111"/>
    <p:sldId id="368" r:id="rId112"/>
    <p:sldId id="369" r:id="rId113"/>
    <p:sldId id="380" r:id="rId114"/>
    <p:sldId id="370" r:id="rId115"/>
    <p:sldId id="371" r:id="rId116"/>
    <p:sldId id="372" r:id="rId117"/>
    <p:sldId id="373" r:id="rId118"/>
    <p:sldId id="374" r:id="rId119"/>
    <p:sldId id="375" r:id="rId120"/>
    <p:sldId id="376" r:id="rId121"/>
    <p:sldId id="377" r:id="rId122"/>
    <p:sldId id="378" r:id="rId123"/>
    <p:sldId id="379" r:id="rId124"/>
    <p:sldId id="382" r:id="rId125"/>
    <p:sldId id="383" r:id="rId126"/>
    <p:sldId id="384" r:id="rId127"/>
    <p:sldId id="385" r:id="rId128"/>
    <p:sldId id="386" r:id="rId129"/>
    <p:sldId id="387" r:id="rId130"/>
    <p:sldId id="388" r:id="rId131"/>
    <p:sldId id="394" r:id="rId132"/>
    <p:sldId id="395" r:id="rId133"/>
    <p:sldId id="396" r:id="rId134"/>
    <p:sldId id="397" r:id="rId135"/>
    <p:sldId id="398" r:id="rId136"/>
    <p:sldId id="399" r:id="rId137"/>
    <p:sldId id="400" r:id="rId138"/>
    <p:sldId id="401" r:id="rId139"/>
    <p:sldId id="402" r:id="rId140"/>
    <p:sldId id="403" r:id="rId141"/>
    <p:sldId id="404" r:id="rId142"/>
    <p:sldId id="405" r:id="rId143"/>
    <p:sldId id="406" r:id="rId144"/>
    <p:sldId id="407" r:id="rId145"/>
    <p:sldId id="408" r:id="rId146"/>
    <p:sldId id="409" r:id="rId147"/>
    <p:sldId id="410" r:id="rId148"/>
    <p:sldId id="411" r:id="rId149"/>
    <p:sldId id="412" r:id="rId150"/>
    <p:sldId id="413" r:id="rId151"/>
    <p:sldId id="414" r:id="rId152"/>
    <p:sldId id="415" r:id="rId153"/>
    <p:sldId id="416" r:id="rId154"/>
    <p:sldId id="417" r:id="rId155"/>
    <p:sldId id="418" r:id="rId15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58"/>
      <p:bold r:id="rId159"/>
      <p:italic r:id="rId160"/>
      <p:boldItalic r:id="rId161"/>
    </p:embeddedFont>
    <p:embeddedFont>
      <p:font typeface="Corbel" panose="020B0503020204020204" pitchFamily="34" charset="0"/>
      <p:regular r:id="rId162"/>
      <p:bold r:id="rId163"/>
      <p:italic r:id="rId164"/>
      <p:boldItalic r:id="rId165"/>
    </p:embeddedFont>
    <p:embeddedFont>
      <p:font typeface="华文楷体" panose="02010600040101010101" pitchFamily="2" charset="-122"/>
      <p:regular r:id="rId166"/>
    </p:embeddedFont>
    <p:embeddedFont>
      <p:font typeface="Cambria Math" panose="02040503050406030204" pitchFamily="18" charset="0"/>
      <p:regular r:id="rId167"/>
    </p:embeddedFont>
    <p:embeddedFont>
      <p:font typeface="Tahoma" panose="020B0604030504040204" pitchFamily="34" charset="0"/>
      <p:regular r:id="rId168"/>
      <p:bold r:id="rId1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66"/>
    <a:srgbClr val="86D749"/>
    <a:srgbClr val="B51B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494" y="-96"/>
      </p:cViewPr>
      <p:guideLst>
        <p:guide orient="horz" pos="2177"/>
        <p:guide pos="28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38" Type="http://schemas.openxmlformats.org/officeDocument/2006/relationships/slide" Target="slides/slide137.xml"/><Relationship Id="rId154" Type="http://schemas.openxmlformats.org/officeDocument/2006/relationships/slide" Target="slides/slide153.xml"/><Relationship Id="rId159" Type="http://schemas.openxmlformats.org/officeDocument/2006/relationships/font" Target="fonts/font2.fntdata"/><Relationship Id="rId170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font" Target="fonts/font3.fntdata"/><Relationship Id="rId165" Type="http://schemas.openxmlformats.org/officeDocument/2006/relationships/font" Target="fonts/font8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viewProps" Target="view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font" Target="fonts/font4.fntdata"/><Relationship Id="rId166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64" Type="http://schemas.openxmlformats.org/officeDocument/2006/relationships/font" Target="fonts/font7.fntdata"/><Relationship Id="rId16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72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font" Target="fonts/font10.fntdata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font" Target="fonts/font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notesMaster" Target="notesMasters/notes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font" Target="fonts/font6.fntdata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/Relationships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.png>
</file>

<file path=ppt/media/image21.png>
</file>

<file path=ppt/media/image3.jpeg>
</file>

<file path=ppt/media/image3.png>
</file>

<file path=ppt/media/image4.png>
</file>

<file path=ppt/media/image5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DBCC5-76ED-4A85-BBFE-97D1371930B8}" type="datetimeFigureOut">
              <a:rPr lang="zh-CN" altLang="en-US" smtClean="0"/>
              <a:t>2016/7/18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8D6207-618A-4640-850F-118BA1A628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3807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30s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30s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30s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30s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5s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30s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20s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5s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8D6207-618A-4640-850F-118BA1A6289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2426" y="2895600"/>
            <a:ext cx="4572000" cy="13687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0" y="4743451"/>
            <a:ext cx="9144000" cy="21145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0" y="4714875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AF03-7270-45C2-A683-C5E353EF01A5}" type="datetime4">
              <a:rPr lang="en-US" smtClean="0"/>
              <a:t>July 18, 2016</a:t>
            </a:fld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52426" y="457200"/>
            <a:ext cx="7680960" cy="2438399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kumimoji="0" lang="en-US" sz="6000" b="1" i="0" u="none" strike="noStrike" kern="1200" cap="none" spc="0" normalizeH="0" baseline="0" noProof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B5AFD-D735-4504-A039-ADEBB6448D55}" type="datetime4">
              <a:rPr lang="en-US" smtClean="0"/>
              <a:t>July 18,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C8118-FB93-4E87-B380-0175F2FE2167}" type="datetime4">
              <a:rPr lang="en-US" smtClean="0"/>
              <a:t>July 18,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680960" cy="47244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52426" y="4003302"/>
            <a:ext cx="4572000" cy="1178298"/>
          </a:xfrm>
        </p:spPr>
        <p:txBody>
          <a:bodyPr>
            <a:normAutofit/>
          </a:bodyPr>
          <a:lstStyle>
            <a:lvl1pPr marL="0" indent="0" algn="l">
              <a:buNone/>
              <a:defRPr sz="2000" b="0" i="1" cap="none" spc="12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EAE1-CAAC-4AEF-919E-158692B1E55E}" type="datetime4">
              <a:rPr lang="en-US" smtClean="0"/>
              <a:t>July 18, 2016</a:t>
            </a:fld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0" cy="182880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-4439" y="182880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354366" y="1990078"/>
            <a:ext cx="8439912" cy="1984248"/>
          </a:xfrm>
        </p:spPr>
        <p:txBody>
          <a:bodyPr>
            <a:noAutofit/>
          </a:bodyPr>
          <a:lstStyle>
            <a:lvl1pPr>
              <a:defRPr kumimoji="0" lang="en-US" sz="6000" b="1" i="0" u="none" strike="noStrike" kern="1200" cap="none" spc="0" normalizeH="0" baseline="0" noProof="0" dirty="0" smtClean="0">
                <a:ln>
                  <a:noFill/>
                </a:ln>
                <a:gradFill>
                  <a:gsLst>
                    <a:gs pos="0">
                      <a:schemeClr val="tx1">
                        <a:alpha val="92000"/>
                      </a:schemeClr>
                    </a:gs>
                    <a:gs pos="45000">
                      <a:schemeClr val="tx1">
                        <a:alpha val="51000"/>
                      </a:schemeClr>
                    </a:gs>
                    <a:gs pos="100000">
                      <a:schemeClr val="tx1"/>
                    </a:gs>
                  </a:gsLst>
                  <a:lin ang="3600000" scaled="0"/>
                </a:gradFill>
                <a:effectLst/>
                <a:uLnTx/>
                <a:uFillTx/>
                <a:latin typeface="+mj-lt"/>
                <a:ea typeface="+mj-ea"/>
                <a:cs typeface="Tunga" pitchFamily="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mtClean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901184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3886200" cy="428853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27" name="Title 2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9525A706-D8F2-4D1A-855A-CADC92600C26}" type="datetime4">
              <a:rPr lang="en-US" smtClean="0"/>
              <a:t>July 18, 2016</a:t>
            </a:fld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5"/>
          </p:nvPr>
        </p:nvSpPr>
        <p:spPr>
          <a:xfrm>
            <a:off x="4900613" y="1463040"/>
            <a:ext cx="3886200" cy="509587"/>
          </a:xfrm>
        </p:spPr>
        <p:txBody>
          <a:bodyPr>
            <a:normAutofit/>
          </a:bodyPr>
          <a:lstStyle>
            <a:lvl1pPr marL="0" indent="0">
              <a:buNone/>
              <a:defRPr sz="2000" b="0" i="1" spc="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4"/>
          </p:nvPr>
        </p:nvSpPr>
        <p:spPr>
          <a:xfrm>
            <a:off x="4900613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28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2011680"/>
            <a:ext cx="3886200" cy="37368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99B4F123-1704-49AC-9D15-C4B1462B8014}" type="datetime4">
              <a:rPr lang="en-US" smtClean="0"/>
              <a:t>July 18, 2016</a:t>
            </a:fld>
            <a:endParaRPr lang="en-US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27EC2-47FB-48A1-8644-C8A81DDAA119}" type="datetime4">
              <a:rPr lang="en-US" smtClean="0"/>
              <a:t>July 18, 2016</a:t>
            </a:fld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EC3ED-7435-49F9-84C8-03CCA2F8DEDB}" type="datetime4">
              <a:rPr lang="en-US" smtClean="0"/>
              <a:t>July 18, 2016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426" y="1463040"/>
            <a:ext cx="3381375" cy="39671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 b="0" i="1" spc="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Content Placeholder 11"/>
          <p:cNvSpPr>
            <a:spLocks noGrp="1"/>
          </p:cNvSpPr>
          <p:nvPr>
            <p:ph sz="quarter" idx="14"/>
          </p:nvPr>
        </p:nvSpPr>
        <p:spPr>
          <a:xfrm>
            <a:off x="4105275" y="1463040"/>
            <a:ext cx="4681538" cy="396849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3FC49BF1-FCD3-4395-8FF6-0047AF66228E}" type="datetime4">
              <a:rPr lang="en-US" smtClean="0"/>
              <a:t>July 18, 2016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29224" y="0"/>
            <a:ext cx="3914775" cy="5657850"/>
          </a:xfrm>
        </p:spPr>
        <p:txBody>
          <a:bodyPr anchor="ctr" anchorCtr="0"/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352426" y="1600199"/>
            <a:ext cx="4572000" cy="3593237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1600" i="1">
                <a:solidFill>
                  <a:schemeClr val="tx1"/>
                </a:solidFill>
              </a:defRPr>
            </a:lvl1pPr>
            <a:lvl2pPr marL="171450" indent="1905">
              <a:buNone/>
              <a:defRPr>
                <a:solidFill>
                  <a:schemeClr val="bg2"/>
                </a:solidFill>
              </a:defRPr>
            </a:lvl2pPr>
            <a:lvl3pPr marL="344805" indent="6350">
              <a:buNone/>
              <a:defRPr>
                <a:solidFill>
                  <a:schemeClr val="bg2"/>
                </a:solidFill>
              </a:defRPr>
            </a:lvl3pPr>
            <a:lvl4pPr marL="516255" indent="3175">
              <a:buNone/>
              <a:defRPr>
                <a:solidFill>
                  <a:schemeClr val="bg2"/>
                </a:solidFill>
              </a:defRPr>
            </a:lvl4pPr>
            <a:lvl5pPr marL="688975" indent="-1905">
              <a:buNone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5734050"/>
            <a:ext cx="9144000" cy="1123950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5695950"/>
            <a:ext cx="9144000" cy="1588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352425" y="275208"/>
            <a:ext cx="4572000" cy="132499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CA861222-2C8B-4501-BE87-6797EC025925}" type="datetime4">
              <a:rPr lang="en-US" smtClean="0"/>
              <a:t>July 18, 2016</a:t>
            </a:fld>
            <a:endParaRPr lang="en-US"/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426" y="228600"/>
            <a:ext cx="7680960" cy="10668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426" y="1463040"/>
            <a:ext cx="768096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426" y="6543676"/>
            <a:ext cx="146685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16C01193-8287-4834-A286-6B880643E934}" type="datetime4">
              <a:rPr lang="en-US" smtClean="0"/>
              <a:t>July 18, 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09749" y="6543676"/>
            <a:ext cx="4086225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="1" i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86700" y="6543676"/>
            <a:ext cx="876300" cy="247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="1">
                <a:solidFill>
                  <a:schemeClr val="tx1">
                    <a:alpha val="65000"/>
                  </a:schemeClr>
                </a:solidFill>
              </a:defRPr>
            </a:lvl1pPr>
          </a:lstStyle>
          <a:p>
            <a:fld id="{8B37D5FE-740C-46F5-801A-FA5477D9711F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spcBef>
          <a:spcPts val="400"/>
        </a:spcBef>
        <a:buNone/>
        <a:defRPr sz="4000" b="0" kern="1200" cap="none" spc="0" baseline="0">
          <a:solidFill>
            <a:schemeClr val="tx1"/>
          </a:solidFill>
          <a:latin typeface="+mj-lt"/>
          <a:ea typeface="+mj-ea"/>
          <a:cs typeface="Tunga" pitchFamily="2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0"/>
        </a:spcAft>
        <a:buClr>
          <a:schemeClr val="accent5"/>
        </a:buClr>
        <a:buFont typeface="Arial" pitchFamily="34" charset="0"/>
        <a:buNone/>
        <a:defRPr sz="1800" b="0" i="0" kern="1200" cap="none" spc="30" baseline="0">
          <a:solidFill>
            <a:schemeClr val="tx1"/>
          </a:solidFill>
          <a:latin typeface="+mn-lt"/>
          <a:ea typeface="+mn-ea"/>
          <a:cs typeface="Tahoma" pitchFamily="34" charset="0"/>
        </a:defRPr>
      </a:lvl1pPr>
      <a:lvl2pPr marL="171450" indent="-17145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2pPr>
      <a:lvl3pPr marL="344805" indent="-16510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3pPr>
      <a:lvl4pPr marL="517525" indent="-17018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4pPr>
      <a:lvl5pPr marL="688975" indent="-173355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Tahoma" pitchFamily="34" charset="0"/>
        </a:defRPr>
      </a:lvl5pPr>
      <a:lvl6pPr marL="868680" indent="-17399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069975" indent="-17399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243330" indent="-17399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408430" indent="-173990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691493" y="1916832"/>
            <a:ext cx="57502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zh-CN" altLang="en-US" sz="5400" b="1" cap="all" spc="0" dirty="0" smtClean="0">
                <a:ln w="0"/>
                <a:effectLst>
                  <a:reflection blurRad="12700" stA="50000" endPos="50000" dist="5000" dir="5400000" sy="-100000" rotWithShape="0"/>
                </a:effectLst>
                <a:latin typeface="+mj-lt"/>
              </a:rPr>
              <a:t>线段树与树状数组</a:t>
            </a:r>
            <a:endParaRPr lang="zh-CN" altLang="en-US" sz="5400" b="1" cap="all" spc="0" dirty="0">
              <a:ln w="0"/>
              <a:effectLst>
                <a:reflection blurRad="12700" stA="50000" endPos="50000" dist="5000" dir="5400000" sy="-100000" rotWithShape="0"/>
              </a:effectLst>
              <a:latin typeface="+mj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53933" y="3284984"/>
            <a:ext cx="366158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/>
            <a:r>
              <a:rPr lang="en-US" altLang="zh-CN" sz="3000" b="1" cap="all" spc="0" dirty="0" smtClean="0">
                <a:ln w="0"/>
                <a:effectLst>
                  <a:reflection blurRad="12700" stA="50000" endPos="50000" dist="5000" dir="5400000" sy="-100000" rotWithShape="0"/>
                </a:effectLst>
                <a:latin typeface="+mj-lt"/>
              </a:rPr>
              <a:t>——TA</a:t>
            </a:r>
          </a:p>
          <a:p>
            <a:pPr algn="ctr"/>
            <a:r>
              <a:rPr lang="zh-CN" altLang="en-US" sz="3000" b="1" cap="all" dirty="0">
                <a:ln w="0"/>
                <a:effectLst>
                  <a:reflection blurRad="12700" stA="50000" endPos="50000" dist="5000" dir="5400000" sy="-100000" rotWithShape="0"/>
                </a:effectLst>
                <a:latin typeface="+mj-lt"/>
              </a:rPr>
              <a:t>东营市胜利第一中学</a:t>
            </a:r>
            <a:endParaRPr lang="zh-CN" altLang="en-US" sz="3000" b="1" cap="all" spc="0" dirty="0">
              <a:ln w="0"/>
              <a:effectLst>
                <a:reflection blurRad="12700" stA="50000" endPos="50000" dist="5000" dir="5400000" sy="-100000" rotWithShape="0"/>
              </a:effectLst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251520" y="404664"/>
                <a:ext cx="8568952" cy="5832648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什么是线段树？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一个引题：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给出一个有</a:t>
                </a:r>
                <a:r>
                  <a:rPr lang="en-US" altLang="zh-CN" sz="4000" dirty="0" smtClean="0"/>
                  <a:t>n</a:t>
                </a:r>
                <a:r>
                  <a:rPr lang="zh-CN" altLang="en-US" sz="4000" dirty="0" smtClean="0"/>
                  <a:t>个元素的数组</a:t>
                </a:r>
                <a:r>
                  <a:rPr lang="en-US" altLang="zh-CN" sz="4000" dirty="0" smtClean="0"/>
                  <a:t>a</a:t>
                </a:r>
                <a:r>
                  <a:rPr lang="zh-CN" altLang="en-US" sz="4000" dirty="0" smtClean="0"/>
                  <a:t>，下标从</a:t>
                </a:r>
                <a:r>
                  <a:rPr lang="en-US" altLang="zh-CN" sz="4000" dirty="0" smtClean="0"/>
                  <a:t>1</a:t>
                </a:r>
                <a:r>
                  <a:rPr lang="zh-CN" altLang="en-US" sz="4000" dirty="0" smtClean="0"/>
                  <a:t>到</a:t>
                </a:r>
                <a:r>
                  <a:rPr lang="en-US" altLang="zh-CN" sz="4000" dirty="0" smtClean="0"/>
                  <a:t>n</a:t>
                </a:r>
                <a:r>
                  <a:rPr lang="zh-CN" altLang="en-US" sz="4000" dirty="0" smtClean="0"/>
                  <a:t>，有</a:t>
                </a:r>
                <a:r>
                  <a:rPr lang="en-US" altLang="zh-CN" sz="4000" dirty="0" smtClean="0"/>
                  <a:t>m</a:t>
                </a:r>
                <a:r>
                  <a:rPr lang="zh-CN" altLang="en-US" sz="4000" dirty="0" smtClean="0"/>
                  <a:t>次修改和询问，要求支持修改数组中的一个元素，求一个区间</a:t>
                </a:r>
                <a:r>
                  <a:rPr lang="en-US" altLang="zh-CN" sz="4000" dirty="0" smtClean="0"/>
                  <a:t>[</a:t>
                </a:r>
                <a:r>
                  <a:rPr lang="en-US" altLang="zh-CN" sz="4000" dirty="0" err="1" smtClean="0"/>
                  <a:t>l,r</a:t>
                </a:r>
                <a:r>
                  <a:rPr lang="en-US" altLang="zh-CN" sz="4000" dirty="0" smtClean="0"/>
                  <a:t>]</a:t>
                </a:r>
                <a:r>
                  <a:rPr lang="zh-CN" altLang="en-US" sz="4000" dirty="0" smtClean="0"/>
                  <a:t>中的最大值。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𝑛</m:t>
                    </m:r>
                    <m:r>
                      <a:rPr lang="en-US" altLang="zh-CN" sz="4000" b="0" i="1" smtClean="0">
                        <a:latin typeface="Cambria Math"/>
                      </a:rPr>
                      <m:t>,</m:t>
                    </m:r>
                    <m:r>
                      <a:rPr lang="en-US" altLang="zh-CN" sz="4000" b="0" i="1" smtClean="0">
                        <a:latin typeface="Cambria Math"/>
                      </a:rPr>
                      <m:t>𝑚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en-US" altLang="zh-CN" sz="4000" dirty="0" smtClean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251520" y="404664"/>
                <a:ext cx="8568952" cy="5832648"/>
              </a:xfrm>
              <a:blipFill rotWithShape="1">
                <a:blip r:embed="rId3"/>
                <a:stretch>
                  <a:fillRect l="-2205" t="-1776" r="-256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1196752"/>
            <a:ext cx="7392928" cy="429235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线段树就到这里吧，下面开始讲树状数组</a:t>
            </a:r>
            <a:r>
              <a:rPr lang="en-US" altLang="zh-CN" sz="4000" dirty="0" smtClean="0"/>
              <a:t>~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548680"/>
            <a:ext cx="7992888" cy="547260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再介绍树状数组之前，肯定要先介绍</a:t>
            </a:r>
            <a:r>
              <a:rPr lang="en-US" altLang="zh-CN" sz="4000" dirty="0" err="1" smtClean="0"/>
              <a:t>lowbit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Lowbit</a:t>
            </a:r>
            <a:r>
              <a:rPr lang="zh-CN" altLang="en-US" sz="4000" dirty="0" smtClean="0"/>
              <a:t>，顾名思义就是最低位。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(x)</a:t>
            </a:r>
            <a:r>
              <a:rPr lang="zh-CN" altLang="en-US" sz="4000" dirty="0" smtClean="0"/>
              <a:t>等于</a:t>
            </a:r>
            <a:r>
              <a:rPr lang="en-US" altLang="zh-CN" sz="4000" dirty="0" smtClean="0"/>
              <a:t>x</a:t>
            </a:r>
            <a:r>
              <a:rPr lang="zh-CN" altLang="en-US" sz="4000" dirty="0" smtClean="0"/>
              <a:t>在二进制分解下的</a:t>
            </a:r>
            <a:r>
              <a:rPr lang="zh-CN" altLang="en-US" sz="4000" dirty="0" smtClean="0"/>
              <a:t>最小的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的大小。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(6=110)=(2=10).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(3=11)=(1=1).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467544" y="620688"/>
            <a:ext cx="7920880" cy="561662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</a:t>
            </a: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(x)</a:t>
            </a:r>
            <a:r>
              <a:rPr lang="zh-CN" altLang="en-US" sz="4000" dirty="0" smtClean="0"/>
              <a:t>该如何求呢？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我们当然可以二进制分解然后再求。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不过那太麻烦了！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一</a:t>
            </a:r>
            <a:r>
              <a:rPr lang="zh-CN" altLang="en-US" sz="4000" dirty="0" smtClean="0"/>
              <a:t>个非常经典的求法是</a:t>
            </a:r>
            <a:endParaRPr lang="en-US" altLang="zh-CN" sz="3800" dirty="0"/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600" dirty="0" err="1" smtClean="0"/>
              <a:t>Lowbit</a:t>
            </a:r>
            <a:r>
              <a:rPr lang="en-US" altLang="zh-CN" sz="3600" dirty="0" smtClean="0"/>
              <a:t>(x)=x </a:t>
            </a:r>
            <a:r>
              <a:rPr lang="zh-CN" altLang="en-US" sz="3600" dirty="0" smtClean="0"/>
              <a:t>按位与</a:t>
            </a:r>
            <a:r>
              <a:rPr lang="en-US" altLang="zh-CN" sz="3600" dirty="0" smtClean="0"/>
              <a:t> –x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600" dirty="0" smtClean="0"/>
              <a:t>(</a:t>
            </a:r>
            <a:r>
              <a:rPr lang="en-US" altLang="zh-CN" sz="3600" dirty="0" err="1" smtClean="0"/>
              <a:t>Pascal:x</a:t>
            </a:r>
            <a:r>
              <a:rPr lang="en-US" altLang="zh-CN" sz="3600" dirty="0" smtClean="0"/>
              <a:t> and –x/C++:x&amp;-x)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692696"/>
            <a:ext cx="7344816" cy="51845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什么是按位与？</a:t>
            </a:r>
            <a:endParaRPr lang="en-US" altLang="zh-CN" sz="4000" dirty="0" smtClean="0"/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0011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0101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-------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0001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转成二进制之后再操作。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 txBox="1"/>
          <p:nvPr/>
        </p:nvSpPr>
        <p:spPr>
          <a:xfrm>
            <a:off x="251520" y="260648"/>
            <a:ext cx="8640960" cy="612068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805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7018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355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975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3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4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</a:t>
            </a:r>
            <a:r>
              <a:rPr lang="en-US" altLang="zh-CN" sz="4000" dirty="0" smtClean="0"/>
              <a:t>-x</a:t>
            </a:r>
            <a:r>
              <a:rPr lang="zh-CN" altLang="en-US" sz="4000" dirty="0" smtClean="0"/>
              <a:t>的二进制是多少呢？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实际上计算机中并无负数，运算都是在模运算下进行的。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Int</a:t>
            </a:r>
            <a:r>
              <a:rPr lang="zh-CN" altLang="en-US" sz="4000" dirty="0" smtClean="0"/>
              <a:t>就相当于是模</a:t>
            </a:r>
            <a:r>
              <a:rPr lang="en-US" altLang="zh-CN" sz="4000" dirty="0" smtClean="0"/>
              <a:t>2</a:t>
            </a:r>
            <a:r>
              <a:rPr lang="en-US" altLang="zh-CN" sz="4000" baseline="30000" dirty="0" smtClean="0"/>
              <a:t>32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</a:t>
            </a:r>
            <a:r>
              <a:rPr lang="en-US" altLang="zh-CN" sz="4000" dirty="0" smtClean="0"/>
              <a:t>-x</a:t>
            </a:r>
            <a:r>
              <a:rPr lang="zh-CN" altLang="en-US" sz="4000" dirty="0" smtClean="0"/>
              <a:t>就等于</a:t>
            </a:r>
            <a:r>
              <a:rPr lang="en-US" altLang="zh-CN" sz="4000" dirty="0" smtClean="0"/>
              <a:t>2</a:t>
            </a:r>
            <a:r>
              <a:rPr lang="en-US" altLang="zh-CN" sz="4000" baseline="30000" dirty="0" smtClean="0"/>
              <a:t>32</a:t>
            </a:r>
            <a:r>
              <a:rPr lang="en-US" altLang="zh-CN" sz="4000" dirty="0" smtClean="0"/>
              <a:t>-x,</a:t>
            </a:r>
            <a:r>
              <a:rPr lang="zh-CN" altLang="en-US" sz="4000" dirty="0" smtClean="0"/>
              <a:t>就是</a:t>
            </a:r>
            <a:r>
              <a:rPr lang="en-US" altLang="zh-CN" sz="4000" dirty="0" smtClean="0"/>
              <a:t>x</a:t>
            </a:r>
            <a:r>
              <a:rPr lang="zh-CN" altLang="en-US" sz="4000" dirty="0" smtClean="0"/>
              <a:t>各位取反</a:t>
            </a:r>
            <a:r>
              <a:rPr lang="en-US" altLang="zh-CN" sz="4000" dirty="0" smtClean="0"/>
              <a:t>+1</a:t>
            </a:r>
            <a:r>
              <a:rPr lang="zh-CN" altLang="en-US" sz="4000" dirty="0" smtClean="0"/>
              <a:t>，这样</a:t>
            </a:r>
            <a:r>
              <a:rPr lang="en-US" altLang="zh-CN" sz="4000" dirty="0" smtClean="0"/>
              <a:t>x+-x</a:t>
            </a:r>
            <a:r>
              <a:rPr lang="en-US" altLang="zh-CN" sz="4000" dirty="0"/>
              <a:t>=</a:t>
            </a:r>
            <a:r>
              <a:rPr lang="en-US" altLang="zh-CN" sz="4000" dirty="0" smtClean="0"/>
              <a:t>0.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01001-&gt;10111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01110-&gt;10010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得到</a:t>
            </a: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~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764704"/>
            <a:ext cx="7848872" cy="496855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引</a:t>
            </a:r>
            <a:r>
              <a:rPr lang="zh-CN" altLang="en-US" sz="4000" dirty="0" smtClean="0"/>
              <a:t>题：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要求对一个数组支持单点加一个数，查询前缀和。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内容占位符 1"/>
          <p:cNvSpPr>
            <a:spLocks noGrp="1"/>
          </p:cNvSpPr>
          <p:nvPr>
            <p:ph sz="quarter" idx="13"/>
          </p:nvPr>
        </p:nvSpPr>
        <p:spPr>
          <a:xfrm>
            <a:off x="410943" y="3861048"/>
            <a:ext cx="8409529" cy="273630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当然可以直接上线段树啦</a:t>
            </a:r>
            <a:r>
              <a:rPr lang="en-US" altLang="zh-CN" sz="4000" dirty="0" smtClean="0"/>
              <a:t>~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但是这里有一个非常严重的问题：所有的右儿子在查询时都不会被用到！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内容占位符 1"/>
          <p:cNvSpPr>
            <a:spLocks noGrp="1"/>
          </p:cNvSpPr>
          <p:nvPr>
            <p:ph sz="quarter" idx="13"/>
          </p:nvPr>
        </p:nvSpPr>
        <p:spPr>
          <a:xfrm>
            <a:off x="194919" y="3861048"/>
            <a:ext cx="8769569" cy="273630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直接删了好了。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可以直接用位置来表示每个节点了。（一共只剩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个节点了）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35" name="下箭头 34"/>
          <p:cNvSpPr/>
          <p:nvPr/>
        </p:nvSpPr>
        <p:spPr>
          <a:xfrm>
            <a:off x="827584" y="2967529"/>
            <a:ext cx="288032" cy="125930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下箭头 35"/>
          <p:cNvSpPr/>
          <p:nvPr/>
        </p:nvSpPr>
        <p:spPr>
          <a:xfrm>
            <a:off x="2089190" y="2320723"/>
            <a:ext cx="288032" cy="733554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下箭头 36"/>
          <p:cNvSpPr/>
          <p:nvPr/>
        </p:nvSpPr>
        <p:spPr>
          <a:xfrm>
            <a:off x="3923928" y="2320722"/>
            <a:ext cx="288032" cy="733555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下箭头 37"/>
          <p:cNvSpPr/>
          <p:nvPr/>
        </p:nvSpPr>
        <p:spPr>
          <a:xfrm>
            <a:off x="5868144" y="2317356"/>
            <a:ext cx="288032" cy="736920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下箭头 38"/>
          <p:cNvSpPr/>
          <p:nvPr/>
        </p:nvSpPr>
        <p:spPr>
          <a:xfrm>
            <a:off x="8460432" y="918865"/>
            <a:ext cx="288032" cy="2041629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圆角矩形 39"/>
          <p:cNvSpPr/>
          <p:nvPr/>
        </p:nvSpPr>
        <p:spPr>
          <a:xfrm>
            <a:off x="779803" y="3099229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41" name="圆角矩形 40"/>
          <p:cNvSpPr/>
          <p:nvPr/>
        </p:nvSpPr>
        <p:spPr>
          <a:xfrm>
            <a:off x="2010208" y="3075853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42" name="圆角矩形 41"/>
          <p:cNvSpPr/>
          <p:nvPr/>
        </p:nvSpPr>
        <p:spPr>
          <a:xfrm>
            <a:off x="3256592" y="3099229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43" name="下箭头 42"/>
          <p:cNvSpPr/>
          <p:nvPr/>
        </p:nvSpPr>
        <p:spPr>
          <a:xfrm>
            <a:off x="3328600" y="2984015"/>
            <a:ext cx="288032" cy="125930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下箭头 43"/>
          <p:cNvSpPr/>
          <p:nvPr/>
        </p:nvSpPr>
        <p:spPr>
          <a:xfrm>
            <a:off x="5135976" y="3030494"/>
            <a:ext cx="288032" cy="45719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下箭头 44"/>
          <p:cNvSpPr/>
          <p:nvPr/>
        </p:nvSpPr>
        <p:spPr>
          <a:xfrm>
            <a:off x="7596336" y="3007020"/>
            <a:ext cx="288032" cy="69882"/>
          </a:xfrm>
          <a:prstGeom prst="downArrow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圆角矩形 45"/>
          <p:cNvSpPr/>
          <p:nvPr/>
        </p:nvSpPr>
        <p:spPr>
          <a:xfrm>
            <a:off x="3851919" y="3070887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</a:t>
            </a:r>
            <a:endParaRPr lang="zh-CN" altLang="en-US" sz="4000" dirty="0"/>
          </a:p>
        </p:txBody>
      </p:sp>
      <p:sp>
        <p:nvSpPr>
          <p:cNvPr id="47" name="圆角矩形 46"/>
          <p:cNvSpPr/>
          <p:nvPr/>
        </p:nvSpPr>
        <p:spPr>
          <a:xfrm>
            <a:off x="5063967" y="3076902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9</a:t>
            </a:r>
            <a:endParaRPr lang="zh-CN" altLang="en-US" sz="4000" dirty="0"/>
          </a:p>
        </p:txBody>
      </p:sp>
      <p:sp>
        <p:nvSpPr>
          <p:cNvPr id="48" name="圆角矩形 47"/>
          <p:cNvSpPr/>
          <p:nvPr/>
        </p:nvSpPr>
        <p:spPr>
          <a:xfrm>
            <a:off x="5652120" y="3070887"/>
            <a:ext cx="736055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49" name="圆角矩形 48"/>
          <p:cNvSpPr/>
          <p:nvPr/>
        </p:nvSpPr>
        <p:spPr>
          <a:xfrm>
            <a:off x="7372324" y="3076213"/>
            <a:ext cx="736055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  <p:sp>
        <p:nvSpPr>
          <p:cNvPr id="50" name="圆角矩形 49"/>
          <p:cNvSpPr/>
          <p:nvPr/>
        </p:nvSpPr>
        <p:spPr>
          <a:xfrm>
            <a:off x="8323797" y="3041774"/>
            <a:ext cx="736055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437112"/>
            <a:ext cx="8180014" cy="1750328"/>
          </a:xfrm>
        </p:spPr>
        <p:txBody>
          <a:bodyPr/>
          <a:lstStyle/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但是每个位置代表的节点跟</a:t>
            </a:r>
            <a:r>
              <a:rPr lang="en-US" altLang="zh-CN" sz="4000" dirty="0">
                <a:solidFill>
                  <a:srgbClr val="FFFFFF"/>
                </a:solidFill>
              </a:rPr>
              <a:t>n</a:t>
            </a:r>
            <a:r>
              <a:rPr lang="zh-CN" altLang="en-US" sz="4000" dirty="0">
                <a:solidFill>
                  <a:srgbClr val="FFFFFF"/>
                </a:solidFill>
              </a:rPr>
              <a:t>有奇怪的关系。</a:t>
            </a:r>
            <a:endParaRPr lang="en-US" altLang="zh-CN" sz="4000" dirty="0">
              <a:solidFill>
                <a:srgbClr val="FFFFFF"/>
              </a:solidFill>
            </a:endParaRPr>
          </a:p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4916523" y="243233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4916524" y="1717387"/>
            <a:ext cx="14246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2:[1,2]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6487846" y="2390589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902835" y="1003907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4:[1,4]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1396155" y="314067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1396156" y="2425730"/>
            <a:ext cx="159166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2:[1,2]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3491880" y="241163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1396156" y="1714743"/>
            <a:ext cx="2020894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3:[1,3]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1382338" y="985570"/>
            <a:ext cx="304564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5:[1,5]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3429000"/>
            <a:ext cx="7992888" cy="2592288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但如果我们总是令线段树的大小等于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的次幂，且下标都是从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开始，就不会有这种问题了！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109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圆角矩形 21"/>
          <p:cNvSpPr/>
          <p:nvPr/>
        </p:nvSpPr>
        <p:spPr>
          <a:xfrm>
            <a:off x="2355246" y="248116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2355247" y="1766216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3563886" y="248116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788022" y="246942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4788023" y="175448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6012158" y="245768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34" name="圆角矩形 33"/>
          <p:cNvSpPr/>
          <p:nvPr/>
        </p:nvSpPr>
        <p:spPr>
          <a:xfrm>
            <a:off x="2341558" y="1052736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36" name="圆角矩形 35"/>
          <p:cNvSpPr/>
          <p:nvPr/>
        </p:nvSpPr>
        <p:spPr>
          <a:xfrm>
            <a:off x="2317064" y="332656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1412776"/>
            <a:ext cx="7992888" cy="460851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数组</a:t>
            </a:r>
            <a:r>
              <a:rPr lang="en-US" altLang="zh-CN" sz="4000" dirty="0" smtClean="0"/>
              <a:t>(n=5)</a:t>
            </a:r>
            <a:r>
              <a:rPr lang="zh-CN" altLang="en-US" sz="4000" dirty="0" smtClean="0"/>
              <a:t>：</a:t>
            </a:r>
            <a:r>
              <a:rPr lang="en-US" altLang="zh-CN" sz="4000" dirty="0" smtClean="0"/>
              <a:t>1 5 2 4 3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查询</a:t>
            </a:r>
            <a:r>
              <a:rPr lang="en-US" altLang="zh-CN" sz="4000" dirty="0" smtClean="0"/>
              <a:t>(2,4)		-&gt;5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修改</a:t>
            </a:r>
            <a:r>
              <a:rPr lang="en-US" altLang="zh-CN" sz="4000" dirty="0" smtClean="0"/>
              <a:t>(a[2]=2)	-&gt;a=1 2 2 4 3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查询</a:t>
            </a:r>
            <a:r>
              <a:rPr lang="en-US" altLang="zh-CN" sz="4000" dirty="0" smtClean="0"/>
              <a:t>(2,5)</a:t>
            </a:r>
            <a:r>
              <a:rPr lang="en-US" altLang="zh-CN" sz="4000" dirty="0"/>
              <a:t>	</a:t>
            </a:r>
            <a:r>
              <a:rPr lang="en-US" altLang="zh-CN" sz="4000" dirty="0" smtClean="0"/>
              <a:t>	-&gt;4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1"/>
          <p:cNvSpPr>
            <a:spLocks noGrp="1"/>
          </p:cNvSpPr>
          <p:nvPr>
            <p:ph sz="quarter" idx="13"/>
          </p:nvPr>
        </p:nvSpPr>
        <p:spPr>
          <a:xfrm>
            <a:off x="179512" y="3429000"/>
            <a:ext cx="8856984" cy="3024336"/>
          </a:xfrm>
        </p:spPr>
        <p:txBody>
          <a:bodyPr>
            <a:normAutofit lnSpcReduction="10000"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注意到，此时，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号节点代表的区间是</a:t>
            </a:r>
            <a:r>
              <a:rPr lang="en-US" altLang="zh-CN" sz="4000" dirty="0"/>
              <a:t>(</a:t>
            </a:r>
            <a:r>
              <a:rPr lang="en-US" altLang="zh-CN" sz="4000" dirty="0" err="1" smtClean="0"/>
              <a:t>i-lowbit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),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，它的父亲是</a:t>
            </a:r>
            <a:r>
              <a:rPr lang="en-US" altLang="zh-CN" sz="4000" dirty="0" err="1" smtClean="0"/>
              <a:t>i+lowbit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).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的父亲其实就是最小的包含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的且比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大的节点。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00394" y="2457688"/>
            <a:ext cx="133530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0001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81948" y="1766216"/>
            <a:ext cx="19564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0010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555776" y="2481161"/>
            <a:ext cx="1296144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0011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572000" y="2469424"/>
            <a:ext cx="129614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0101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571999" y="1754480"/>
            <a:ext cx="197706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0110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621074" y="2481161"/>
            <a:ext cx="126402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0111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48840" y="1052736"/>
            <a:ext cx="397914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0100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95536" y="332656"/>
            <a:ext cx="809774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1000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1"/>
          <p:cNvSpPr>
            <a:spLocks noGrp="1"/>
          </p:cNvSpPr>
          <p:nvPr>
            <p:ph sz="quarter" idx="13"/>
          </p:nvPr>
        </p:nvSpPr>
        <p:spPr>
          <a:xfrm>
            <a:off x="179512" y="3429000"/>
            <a:ext cx="8856984" cy="302433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那么我们该如何在这棵树上查询呢？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如果我们要查</a:t>
            </a:r>
            <a:r>
              <a:rPr lang="en-US" altLang="zh-CN" sz="4000" dirty="0" smtClean="0"/>
              <a:t>s(x)</a:t>
            </a:r>
            <a:r>
              <a:rPr lang="zh-CN" altLang="en-US" sz="4000" dirty="0" smtClean="0"/>
              <a:t>，那节点</a:t>
            </a:r>
            <a:r>
              <a:rPr lang="en-US" altLang="zh-CN" sz="4000" dirty="0" smtClean="0"/>
              <a:t>x</a:t>
            </a:r>
            <a:r>
              <a:rPr lang="zh-CN" altLang="en-US" sz="4000" dirty="0" smtClean="0"/>
              <a:t>是必须要计算的，那么问题就变成了查</a:t>
            </a:r>
            <a:r>
              <a:rPr lang="en-US" altLang="zh-CN" sz="4000" dirty="0" smtClean="0"/>
              <a:t>s(x-</a:t>
            </a:r>
            <a:r>
              <a:rPr lang="en-US" altLang="zh-CN" sz="4000" dirty="0" err="1" smtClean="0"/>
              <a:t>lowbit</a:t>
            </a:r>
            <a:r>
              <a:rPr lang="en-US" altLang="zh-CN" sz="4000" dirty="0" smtClean="0"/>
              <a:t>(x))</a:t>
            </a:r>
            <a:r>
              <a:rPr lang="zh-CN" altLang="en-US" sz="4000" dirty="0" smtClean="0"/>
              <a:t>，这样递归即可。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00394" y="2457688"/>
            <a:ext cx="133530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0001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81948" y="1766216"/>
            <a:ext cx="19564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0010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555776" y="2481161"/>
            <a:ext cx="1296144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0011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572000" y="2469424"/>
            <a:ext cx="129614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0101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571999" y="1754480"/>
            <a:ext cx="197706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0110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621074" y="2481161"/>
            <a:ext cx="1264026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0111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48840" y="1052736"/>
            <a:ext cx="3979144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0100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95536" y="332656"/>
            <a:ext cx="809774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1000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404664"/>
            <a:ext cx="8208912" cy="597666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当然，其实这个过程显然用循环来完成是更方便的。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Query(x)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err="1" smtClean="0"/>
              <a:t>Ans</a:t>
            </a:r>
            <a:r>
              <a:rPr lang="en-US" altLang="zh-CN" sz="3800" dirty="0" smtClean="0"/>
              <a:t>=0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/>
              <a:t>While x&gt;0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 err="1"/>
              <a:t>Ans</a:t>
            </a:r>
            <a:r>
              <a:rPr lang="en-US" altLang="zh-CN" sz="3800" dirty="0"/>
              <a:t>=</a:t>
            </a:r>
            <a:r>
              <a:rPr lang="en-US" altLang="zh-CN" sz="3800" dirty="0" err="1"/>
              <a:t>ans+bit</a:t>
            </a:r>
            <a:r>
              <a:rPr lang="en-US" altLang="zh-CN" sz="3800" dirty="0"/>
              <a:t>[x]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/>
              <a:t>X=x-</a:t>
            </a:r>
            <a:r>
              <a:rPr lang="en-US" altLang="zh-CN" sz="3800" dirty="0" err="1"/>
              <a:t>lowbit</a:t>
            </a:r>
            <a:r>
              <a:rPr lang="en-US" altLang="zh-CN" sz="3800" dirty="0"/>
              <a:t>(x)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zh-CN" altLang="en-US" sz="3800" dirty="0" smtClean="0"/>
              <a:t>返回</a:t>
            </a:r>
            <a:r>
              <a:rPr lang="en-US" altLang="zh-CN" sz="3800" dirty="0" err="1" smtClean="0"/>
              <a:t>ans</a:t>
            </a:r>
            <a:endParaRPr lang="en-US" altLang="zh-CN" sz="3800" dirty="0" smtClean="0"/>
          </a:p>
          <a:p>
            <a:pPr marL="457200" lvl="1" indent="-285750">
              <a:buFont typeface="Wingdings" pitchFamily="2" charset="2"/>
              <a:buChar char="ü"/>
            </a:pPr>
            <a:endParaRPr lang="en-US" altLang="zh-CN" sz="38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764704"/>
            <a:ext cx="7704856" cy="496855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那么，如果我们要求区间和呢？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前缀相减就可以啦。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Sum[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]=s(r)-s(l-1).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0" y="-13026"/>
            <a:ext cx="9144000" cy="6871025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但是修改的时候就有问题了！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原来线段树的修改方式是叶子节点直接修改，非叶子节点合并两个儿子。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但是这样的话一个节点可能会有</a:t>
            </a:r>
            <a:r>
              <a:rPr lang="en-US" altLang="zh-CN" sz="4000" dirty="0" smtClean="0"/>
              <a:t>O(log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n)</a:t>
            </a:r>
            <a:r>
              <a:rPr lang="zh-CN" altLang="en-US" sz="4000" dirty="0" smtClean="0"/>
              <a:t>个儿子。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</a:t>
            </a:r>
            <a:r>
              <a:rPr lang="en-US" altLang="zh-CN" sz="4000" dirty="0"/>
              <a:t>1</a:t>
            </a:r>
            <a:r>
              <a:rPr lang="en-US" altLang="zh-CN" sz="4000" dirty="0" smtClean="0"/>
              <a:t>1000</a:t>
            </a:r>
            <a:r>
              <a:rPr lang="zh-CN" altLang="en-US" sz="4000" dirty="0" smtClean="0"/>
              <a:t>的儿子有</a:t>
            </a:r>
            <a:r>
              <a:rPr lang="en-US" altLang="zh-CN" sz="4000" dirty="0" smtClean="0"/>
              <a:t>10111,10110,10100.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直接合并的话时间复杂度退化到了</a:t>
            </a:r>
            <a:r>
              <a:rPr lang="en-US" altLang="zh-CN" sz="4000" dirty="0" smtClean="0"/>
              <a:t>O(log</a:t>
            </a:r>
            <a:r>
              <a:rPr lang="en-US" altLang="zh-CN" sz="4000" baseline="-25000" dirty="0" smtClean="0"/>
              <a:t>2</a:t>
            </a:r>
            <a:r>
              <a:rPr lang="en-US" altLang="zh-CN" sz="4000" baseline="30000" dirty="0" smtClean="0"/>
              <a:t>2</a:t>
            </a:r>
            <a:r>
              <a:rPr lang="en-US" altLang="zh-CN" sz="4000" dirty="0" smtClean="0"/>
              <a:t>n)</a:t>
            </a:r>
            <a:r>
              <a:rPr lang="zh-CN" altLang="en-US" sz="4000" dirty="0" smtClean="0"/>
              <a:t>。</a:t>
            </a: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179512" y="3120183"/>
            <a:ext cx="8640960" cy="3737817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但是注意到，如果是维护区间和的话，我们完全可以直接对节点修改。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比如我们在</a:t>
            </a:r>
            <a:r>
              <a:rPr lang="en-US" altLang="zh-CN" sz="4000" dirty="0" smtClean="0"/>
              <a:t>5</a:t>
            </a:r>
            <a:r>
              <a:rPr lang="zh-CN" altLang="en-US" sz="4000" dirty="0" smtClean="0"/>
              <a:t>的位置上</a:t>
            </a:r>
            <a:r>
              <a:rPr lang="en-US" altLang="zh-CN" sz="4000" dirty="0" smtClean="0"/>
              <a:t>+2</a:t>
            </a:r>
            <a:r>
              <a:rPr lang="zh-CN" altLang="en-US" sz="4000" dirty="0" smtClean="0"/>
              <a:t>，那么我们就将</a:t>
            </a:r>
            <a:r>
              <a:rPr lang="en-US" altLang="zh-CN" sz="4000" dirty="0" smtClean="0"/>
              <a:t>5,6,8</a:t>
            </a:r>
            <a:r>
              <a:rPr lang="zh-CN" altLang="en-US" sz="4000" dirty="0" smtClean="0"/>
              <a:t>都</a:t>
            </a:r>
            <a:r>
              <a:rPr lang="en-US" altLang="zh-CN" sz="4000" dirty="0" smtClean="0"/>
              <a:t>+2</a:t>
            </a:r>
            <a:r>
              <a:rPr lang="zh-CN" altLang="en-US" sz="4000" dirty="0" smtClean="0"/>
              <a:t>即可。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00394" y="2457688"/>
            <a:ext cx="133530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0001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81948" y="1766216"/>
            <a:ext cx="19564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0010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555776" y="2481161"/>
            <a:ext cx="1296144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0011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572000" y="2469424"/>
            <a:ext cx="1296142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0101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571999" y="1754480"/>
            <a:ext cx="197706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0110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621074" y="2481161"/>
            <a:ext cx="126402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0111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48840" y="1052736"/>
            <a:ext cx="397914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0100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95536" y="332656"/>
            <a:ext cx="809774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1000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27985" y="3789040"/>
            <a:ext cx="7632848" cy="2592288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但是，并不是所有的信息都和前缀和一样方便。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比如前缀</a:t>
            </a:r>
            <a:r>
              <a:rPr lang="en-US" altLang="zh-CN" sz="4000" dirty="0" smtClean="0"/>
              <a:t>max</a:t>
            </a:r>
            <a:r>
              <a:rPr lang="zh-CN" altLang="en-US" sz="4000" dirty="0" smtClean="0"/>
              <a:t>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00394" y="2457688"/>
            <a:ext cx="133530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81948" y="1766216"/>
            <a:ext cx="19564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555776" y="2481161"/>
            <a:ext cx="1296144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572000" y="2469424"/>
            <a:ext cx="129614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571999" y="1754480"/>
            <a:ext cx="197706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621074" y="2481161"/>
            <a:ext cx="126402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48840" y="1052736"/>
            <a:ext cx="397914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95536" y="332656"/>
            <a:ext cx="809774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500394" y="3189611"/>
            <a:ext cx="1335302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1979712" y="3189611"/>
            <a:ext cx="458700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2555776" y="3202511"/>
            <a:ext cx="1296144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3923928" y="3167678"/>
            <a:ext cx="560587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4572000" y="3190255"/>
            <a:ext cx="1296142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6012160" y="3189611"/>
            <a:ext cx="536906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6663465" y="3202511"/>
            <a:ext cx="632595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7885100" y="3202511"/>
            <a:ext cx="632595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内容占位符 1"/>
          <p:cNvSpPr>
            <a:spLocks noGrp="1"/>
          </p:cNvSpPr>
          <p:nvPr>
            <p:ph sz="quarter" idx="13"/>
          </p:nvPr>
        </p:nvSpPr>
        <p:spPr>
          <a:xfrm>
            <a:off x="627985" y="3789040"/>
            <a:ext cx="7632848" cy="2592288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如果有减小操作，就搞不定了。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不过如果只有增大操作的话，还是可以的！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圆角矩形 38"/>
          <p:cNvSpPr/>
          <p:nvPr/>
        </p:nvSpPr>
        <p:spPr>
          <a:xfrm>
            <a:off x="500394" y="2457688"/>
            <a:ext cx="133530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40" name="圆角矩形 39"/>
          <p:cNvSpPr/>
          <p:nvPr/>
        </p:nvSpPr>
        <p:spPr>
          <a:xfrm>
            <a:off x="481948" y="1766216"/>
            <a:ext cx="195646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41" name="圆角矩形 40"/>
          <p:cNvSpPr/>
          <p:nvPr/>
        </p:nvSpPr>
        <p:spPr>
          <a:xfrm>
            <a:off x="2555776" y="2481161"/>
            <a:ext cx="1296144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42" name="圆角矩形 41"/>
          <p:cNvSpPr/>
          <p:nvPr/>
        </p:nvSpPr>
        <p:spPr>
          <a:xfrm>
            <a:off x="4572000" y="2469424"/>
            <a:ext cx="129614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43" name="圆角矩形 42"/>
          <p:cNvSpPr/>
          <p:nvPr/>
        </p:nvSpPr>
        <p:spPr>
          <a:xfrm>
            <a:off x="4571999" y="1754480"/>
            <a:ext cx="197706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/>
              <a:t>？</a:t>
            </a:r>
          </a:p>
        </p:txBody>
      </p:sp>
      <p:sp>
        <p:nvSpPr>
          <p:cNvPr id="44" name="圆角矩形 43"/>
          <p:cNvSpPr/>
          <p:nvPr/>
        </p:nvSpPr>
        <p:spPr>
          <a:xfrm>
            <a:off x="6621074" y="2481161"/>
            <a:ext cx="126402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</a:t>
            </a:r>
            <a:endParaRPr lang="zh-CN" altLang="en-US" sz="4000" dirty="0"/>
          </a:p>
        </p:txBody>
      </p:sp>
      <p:sp>
        <p:nvSpPr>
          <p:cNvPr id="45" name="圆角矩形 44"/>
          <p:cNvSpPr/>
          <p:nvPr/>
        </p:nvSpPr>
        <p:spPr>
          <a:xfrm>
            <a:off x="448840" y="1052736"/>
            <a:ext cx="397914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46" name="圆角矩形 45"/>
          <p:cNvSpPr/>
          <p:nvPr/>
        </p:nvSpPr>
        <p:spPr>
          <a:xfrm>
            <a:off x="395536" y="332656"/>
            <a:ext cx="809774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47" name="圆角矩形 46"/>
          <p:cNvSpPr/>
          <p:nvPr/>
        </p:nvSpPr>
        <p:spPr>
          <a:xfrm>
            <a:off x="500394" y="3189611"/>
            <a:ext cx="1335302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48" name="圆角矩形 47"/>
          <p:cNvSpPr/>
          <p:nvPr/>
        </p:nvSpPr>
        <p:spPr>
          <a:xfrm>
            <a:off x="1979712" y="3189611"/>
            <a:ext cx="458700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49" name="圆角矩形 48"/>
          <p:cNvSpPr/>
          <p:nvPr/>
        </p:nvSpPr>
        <p:spPr>
          <a:xfrm>
            <a:off x="2555776" y="3202511"/>
            <a:ext cx="1296144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50" name="圆角矩形 49"/>
          <p:cNvSpPr/>
          <p:nvPr/>
        </p:nvSpPr>
        <p:spPr>
          <a:xfrm>
            <a:off x="3923928" y="3167678"/>
            <a:ext cx="560587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51" name="圆角矩形 50"/>
          <p:cNvSpPr/>
          <p:nvPr/>
        </p:nvSpPr>
        <p:spPr>
          <a:xfrm>
            <a:off x="4572000" y="3190255"/>
            <a:ext cx="1296142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52" name="圆角矩形 51"/>
          <p:cNvSpPr/>
          <p:nvPr/>
        </p:nvSpPr>
        <p:spPr>
          <a:xfrm>
            <a:off x="6012160" y="3189611"/>
            <a:ext cx="536906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53" name="圆角矩形 52"/>
          <p:cNvSpPr/>
          <p:nvPr/>
        </p:nvSpPr>
        <p:spPr>
          <a:xfrm>
            <a:off x="6663465" y="3202511"/>
            <a:ext cx="632595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</a:t>
            </a:r>
            <a:endParaRPr lang="zh-CN" altLang="en-US" sz="4000" dirty="0"/>
          </a:p>
        </p:txBody>
      </p:sp>
      <p:sp>
        <p:nvSpPr>
          <p:cNvPr id="54" name="圆角矩形 53"/>
          <p:cNvSpPr/>
          <p:nvPr/>
        </p:nvSpPr>
        <p:spPr>
          <a:xfrm>
            <a:off x="7885100" y="3202511"/>
            <a:ext cx="632595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1052736"/>
            <a:ext cx="7560840" cy="446449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Update(</a:t>
            </a:r>
            <a:r>
              <a:rPr lang="en-US" altLang="zh-CN" sz="4000" dirty="0" err="1" smtClean="0"/>
              <a:t>x,delta</a:t>
            </a:r>
            <a:r>
              <a:rPr lang="en-US" altLang="zh-CN" sz="4000" dirty="0" smtClean="0"/>
              <a:t>)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smtClean="0"/>
              <a:t>while x</a:t>
            </a:r>
            <a:r>
              <a:rPr lang="zh-CN" altLang="en-US" sz="3800" dirty="0" smtClean="0"/>
              <a:t>≤</a:t>
            </a:r>
            <a:r>
              <a:rPr lang="en-US" altLang="zh-CN" sz="3800" dirty="0" smtClean="0"/>
              <a:t>n</a:t>
            </a:r>
          </a:p>
          <a:p>
            <a:pPr marL="916305" lvl="2" indent="-571500">
              <a:buFont typeface="Wingdings" pitchFamily="2" charset="2"/>
              <a:buChar char="ü"/>
            </a:pPr>
            <a:r>
              <a:rPr lang="en-US" altLang="zh-CN" sz="3800" dirty="0" smtClean="0"/>
              <a:t>Bit[x]=bit[x]+delta</a:t>
            </a:r>
            <a:endParaRPr lang="zh-CN" altLang="en-US" sz="38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-16980" y="3084856"/>
            <a:ext cx="9160980" cy="377314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N</a:t>
            </a:r>
            <a:r>
              <a:rPr lang="zh-CN" altLang="en-US" sz="4000" dirty="0" smtClean="0"/>
              <a:t>个节点的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不一定是一棵完整的树。（会是一棵无穷大的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的</a:t>
            </a:r>
            <a:r>
              <a:rPr lang="en-US" altLang="zh-CN" sz="4000" dirty="0" smtClean="0"/>
              <a:t>log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棵子树）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树状</a:t>
            </a:r>
            <a:r>
              <a:rPr lang="zh-CN" altLang="en-US" sz="4000" dirty="0" smtClean="0"/>
              <a:t>数组，并不是一棵树，而是一片森林。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不过这并没有关系</a:t>
            </a:r>
            <a:r>
              <a:rPr lang="en-US" altLang="zh-CN" sz="4000" dirty="0" smtClean="0"/>
              <a:t>~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2355246" y="2481160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2355247" y="1766216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563886" y="2481161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788022" y="2469424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788023" y="1754480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012158" y="245768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2341558" y="1052736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317064" y="332656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649369" y="258434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1297443" y="259607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649370" y="1869397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881891" y="187599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449569" y="185766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3097643" y="186939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2449570" y="1142717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649370" y="1158410"/>
            <a:ext cx="166456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635553" y="429237"/>
            <a:ext cx="289413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3003318" y="579352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3651392" y="580526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3003319" y="507858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4211958" y="579352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4860032" y="5805265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4211959" y="5078585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436094" y="5781792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084168" y="57935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5436095" y="506684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6660230" y="577005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7308304" y="578179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6660231" y="505511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[7,8]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2989630" y="4365104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5450618" y="4365104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[5,8]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2965136" y="3645024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[1,8]</a:t>
            </a:r>
            <a:endParaRPr lang="zh-CN" altLang="en-US" sz="4000" dirty="0"/>
          </a:p>
        </p:txBody>
      </p:sp>
      <p:sp>
        <p:nvSpPr>
          <p:cNvPr id="31" name="TextBox 30"/>
          <p:cNvSpPr txBox="1"/>
          <p:nvPr/>
        </p:nvSpPr>
        <p:spPr>
          <a:xfrm>
            <a:off x="3867416" y="429237"/>
            <a:ext cx="466502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一</a:t>
            </a:r>
            <a:r>
              <a:rPr lang="zh-CN" altLang="en-US" sz="4000" dirty="0" smtClean="0"/>
              <a:t>棵建立在</a:t>
            </a:r>
            <a:r>
              <a:rPr lang="en-US" altLang="zh-CN" sz="4000" dirty="0" smtClean="0"/>
              <a:t>[1,5]</a:t>
            </a:r>
            <a:r>
              <a:rPr lang="zh-CN" altLang="en-US" sz="4000" dirty="0" smtClean="0"/>
              <a:t>上的线段树</a:t>
            </a:r>
            <a:endParaRPr lang="zh-CN" altLang="en-US" sz="4000" dirty="0"/>
          </a:p>
        </p:txBody>
      </p:sp>
      <p:sp>
        <p:nvSpPr>
          <p:cNvPr id="32" name="TextBox 31"/>
          <p:cNvSpPr txBox="1"/>
          <p:nvPr/>
        </p:nvSpPr>
        <p:spPr>
          <a:xfrm>
            <a:off x="635553" y="3645024"/>
            <a:ext cx="20300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一</a:t>
            </a:r>
            <a:r>
              <a:rPr lang="zh-CN" altLang="en-US" sz="4000" dirty="0" smtClean="0"/>
              <a:t>棵建立在</a:t>
            </a:r>
            <a:r>
              <a:rPr lang="en-US" altLang="zh-CN" sz="4000" dirty="0" smtClean="0"/>
              <a:t>[1,8]</a:t>
            </a:r>
            <a:r>
              <a:rPr lang="zh-CN" altLang="en-US" sz="4000" dirty="0" smtClean="0"/>
              <a:t>上的线段树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251520" y="3429000"/>
            <a:ext cx="8712968" cy="275844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实际上，线段树当然也是可以这样玩的。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不过线段树强行这样玩反而会比较麻烦。。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2091433" y="2553168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2739507" y="2564904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091434" y="1838224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3300073" y="2553169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3948147" y="2564905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3300074" y="1838225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524209" y="2541432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5172283" y="2553168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4524210" y="1826488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5748345" y="252969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6396419" y="254143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5748346" y="181475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[7,8]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077745" y="1124744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4538733" y="1124744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[5,8]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2053251" y="404664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[1,8]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908720"/>
            <a:ext cx="7416824" cy="496855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如何初始化一棵维护前缀和的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？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（思考一下</a:t>
            </a:r>
            <a:r>
              <a:rPr lang="en-US" altLang="zh-CN" sz="4000" dirty="0" smtClean="0"/>
              <a:t>~</a:t>
            </a:r>
            <a:r>
              <a:rPr lang="zh-CN" altLang="en-US" sz="4000" dirty="0" smtClean="0"/>
              <a:t>）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836712"/>
            <a:ext cx="7848872" cy="52565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把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清零，然后把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个数当成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次修改。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时间复杂</a:t>
            </a:r>
            <a:r>
              <a:rPr lang="zh-CN" altLang="en-US" sz="4000" dirty="0" smtClean="0"/>
              <a:t>度</a:t>
            </a:r>
            <a:r>
              <a:rPr lang="en-US" altLang="zh-CN" sz="4000" dirty="0" smtClean="0"/>
              <a:t>O(nlog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n)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0" y="-22780"/>
            <a:ext cx="9144000" cy="6880779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我们需要</a:t>
            </a:r>
            <a:r>
              <a:rPr lang="en-US" altLang="zh-CN" sz="4000" dirty="0" smtClean="0"/>
              <a:t>build</a:t>
            </a:r>
            <a:r>
              <a:rPr lang="zh-CN" altLang="en-US" sz="4000" dirty="0" smtClean="0"/>
              <a:t>！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Build()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for i</a:t>
            </a:r>
            <a:r>
              <a:rPr lang="en-US" altLang="zh-CN" sz="3800" dirty="0"/>
              <a:t>:</a:t>
            </a:r>
            <a:r>
              <a:rPr lang="en-US" altLang="zh-CN" sz="3800" dirty="0" smtClean="0"/>
              <a:t>1-&gt;n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 smtClean="0"/>
              <a:t>Bit[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]=bit[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]+a[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]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 smtClean="0"/>
              <a:t>If </a:t>
            </a:r>
            <a:r>
              <a:rPr lang="en-US" altLang="zh-CN" sz="3800" dirty="0" err="1" smtClean="0"/>
              <a:t>i+lowbit</a:t>
            </a:r>
            <a:r>
              <a:rPr lang="en-US" altLang="zh-CN" sz="3800" dirty="0" smtClean="0"/>
              <a:t>(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)</a:t>
            </a:r>
            <a:r>
              <a:rPr lang="zh-CN" altLang="en-US" sz="3800" dirty="0" smtClean="0"/>
              <a:t>≤</a:t>
            </a:r>
            <a:r>
              <a:rPr lang="en-US" altLang="zh-CN" sz="3800" dirty="0" smtClean="0"/>
              <a:t>n</a:t>
            </a:r>
          </a:p>
          <a:p>
            <a:pPr marL="803275" lvl="3" indent="-285750">
              <a:buFont typeface="Wingdings" pitchFamily="2" charset="2"/>
              <a:buChar char="ü"/>
            </a:pPr>
            <a:r>
              <a:rPr lang="en-US" altLang="zh-CN" sz="3800" dirty="0" smtClean="0"/>
              <a:t>Bit[</a:t>
            </a:r>
            <a:r>
              <a:rPr lang="en-US" altLang="zh-CN" sz="3800" dirty="0" err="1" smtClean="0"/>
              <a:t>i+lowbit</a:t>
            </a:r>
            <a:r>
              <a:rPr lang="en-US" altLang="zh-CN" sz="3800" dirty="0" smtClean="0"/>
              <a:t>(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)]=bit[</a:t>
            </a:r>
            <a:r>
              <a:rPr lang="en-US" altLang="zh-CN" sz="3800" dirty="0" err="1" smtClean="0"/>
              <a:t>i+lowbit</a:t>
            </a:r>
            <a:r>
              <a:rPr lang="en-US" altLang="zh-CN" sz="3800" dirty="0" smtClean="0"/>
              <a:t>(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)]+a[</a:t>
            </a:r>
            <a:r>
              <a:rPr lang="en-US" altLang="zh-CN" sz="3800" dirty="0" err="1" smtClean="0"/>
              <a:t>i</a:t>
            </a:r>
            <a:r>
              <a:rPr lang="en-US" altLang="zh-CN" sz="3800" dirty="0" smtClean="0"/>
              <a:t>]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时间复杂度</a:t>
            </a:r>
            <a:r>
              <a:rPr lang="en-US" altLang="zh-CN" sz="4000" dirty="0"/>
              <a:t>O(n</a:t>
            </a:r>
            <a:r>
              <a:rPr lang="en-US" altLang="zh-CN" sz="4000" dirty="0" smtClean="0"/>
              <a:t>)!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儿子的编号总是小于父亲的，所以在处理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的时候必然已经加上了它所有的儿子。</a:t>
            </a: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836712"/>
            <a:ext cx="7848872" cy="511256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的基本操作就讲完了。。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下面来点有意思的东西</a:t>
            </a:r>
            <a:r>
              <a:rPr lang="en-US" altLang="zh-CN" sz="4000" dirty="0" smtClean="0"/>
              <a:t>~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467544" y="404664"/>
            <a:ext cx="8136904" cy="5832648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后缀</a:t>
            </a:r>
            <a:r>
              <a:rPr lang="zh-CN" altLang="en-US" sz="4000" dirty="0" smtClean="0"/>
              <a:t>和怎么求？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两</a:t>
            </a:r>
            <a:r>
              <a:rPr lang="zh-CN" altLang="en-US" sz="4000" dirty="0" smtClean="0"/>
              <a:t>遍前缀和相减。。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跑两</a:t>
            </a:r>
            <a:r>
              <a:rPr lang="zh-CN" altLang="en-US" sz="4000" dirty="0" smtClean="0"/>
              <a:t>遍，太慢了！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把数组反过来。。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反过来好乱的。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。。。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1"/>
          <p:cNvSpPr>
            <a:spLocks noGrp="1"/>
          </p:cNvSpPr>
          <p:nvPr>
            <p:ph sz="quarter" idx="13"/>
          </p:nvPr>
        </p:nvSpPr>
        <p:spPr>
          <a:xfrm>
            <a:off x="0" y="1124744"/>
            <a:ext cx="5218443" cy="345638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Update(</a:t>
            </a:r>
            <a:r>
              <a:rPr lang="en-US" altLang="zh-CN" sz="4000" dirty="0" err="1" smtClean="0"/>
              <a:t>x,delta</a:t>
            </a:r>
            <a:r>
              <a:rPr lang="en-US" altLang="zh-CN" sz="4000" dirty="0" smtClean="0"/>
              <a:t>)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smtClean="0"/>
              <a:t>while x&gt;0</a:t>
            </a:r>
          </a:p>
          <a:p>
            <a:pPr marL="916305" lvl="2" indent="-571500">
              <a:buFont typeface="Wingdings" pitchFamily="2" charset="2"/>
              <a:buChar char="ü"/>
            </a:pPr>
            <a:r>
              <a:rPr lang="en-US" altLang="zh-CN" sz="3800" dirty="0" smtClean="0"/>
              <a:t>Bit[x]=bit[x]+delta</a:t>
            </a:r>
          </a:p>
          <a:p>
            <a:pPr marL="916305" lvl="2" indent="-571500">
              <a:buFont typeface="Wingdings" pitchFamily="2" charset="2"/>
              <a:buChar char="ü"/>
            </a:pPr>
            <a:r>
              <a:rPr lang="en-US" altLang="zh-CN" sz="3800" dirty="0" smtClean="0"/>
              <a:t>X=x-</a:t>
            </a:r>
            <a:r>
              <a:rPr lang="en-US" altLang="zh-CN" sz="3800" dirty="0" err="1" smtClean="0"/>
              <a:t>lowbit</a:t>
            </a:r>
            <a:r>
              <a:rPr lang="en-US" altLang="zh-CN" sz="3800" dirty="0" smtClean="0"/>
              <a:t>(x)</a:t>
            </a:r>
            <a:endParaRPr lang="zh-CN" altLang="en-US" sz="38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 txBox="1"/>
          <p:nvPr/>
        </p:nvSpPr>
        <p:spPr>
          <a:xfrm>
            <a:off x="4643465" y="881336"/>
            <a:ext cx="4499992" cy="51399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805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7018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355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975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3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4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Query(x)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err="1" smtClean="0"/>
              <a:t>Ans</a:t>
            </a:r>
            <a:r>
              <a:rPr lang="en-US" altLang="zh-CN" sz="3800" dirty="0" smtClean="0"/>
              <a:t>=0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While x</a:t>
            </a:r>
            <a:r>
              <a:rPr lang="zh-CN" altLang="en-US" sz="3800" dirty="0" smtClean="0"/>
              <a:t>≤</a:t>
            </a:r>
            <a:r>
              <a:rPr lang="en-US" altLang="zh-CN" sz="3800" dirty="0" smtClean="0"/>
              <a:t>n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 err="1" smtClean="0"/>
              <a:t>Ans</a:t>
            </a:r>
            <a:r>
              <a:rPr lang="en-US" altLang="zh-CN" sz="3800" dirty="0" smtClean="0"/>
              <a:t>=</a:t>
            </a:r>
            <a:r>
              <a:rPr lang="en-US" altLang="zh-CN" sz="3800" dirty="0" err="1" smtClean="0"/>
              <a:t>ans+bit</a:t>
            </a:r>
            <a:r>
              <a:rPr lang="en-US" altLang="zh-CN" sz="3800" dirty="0" smtClean="0"/>
              <a:t>[x]</a:t>
            </a:r>
          </a:p>
          <a:p>
            <a:pPr marL="630555" lvl="2" indent="-285750">
              <a:buFont typeface="Wingdings" pitchFamily="2" charset="2"/>
              <a:buChar char="ü"/>
            </a:pPr>
            <a:r>
              <a:rPr lang="en-US" altLang="zh-CN" sz="3800" dirty="0" smtClean="0"/>
              <a:t>X=</a:t>
            </a:r>
            <a:r>
              <a:rPr lang="en-US" altLang="zh-CN" sz="3800" dirty="0" err="1" smtClean="0"/>
              <a:t>x+lowbit</a:t>
            </a:r>
            <a:r>
              <a:rPr lang="en-US" altLang="zh-CN" sz="3800" dirty="0" smtClean="0"/>
              <a:t>(x)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zh-CN" altLang="en-US" sz="3800" dirty="0" smtClean="0"/>
              <a:t>返回</a:t>
            </a:r>
            <a:r>
              <a:rPr lang="en-US" altLang="zh-CN" sz="3800" dirty="0" err="1" smtClean="0"/>
              <a:t>ans</a:t>
            </a:r>
            <a:endParaRPr lang="en-US" altLang="zh-CN" sz="3800" dirty="0" smtClean="0"/>
          </a:p>
          <a:p>
            <a:pPr marL="457200" lvl="1" indent="-285750">
              <a:buFont typeface="Wingdings" pitchFamily="2" charset="2"/>
              <a:buChar char="ü"/>
            </a:pPr>
            <a:endParaRPr lang="en-US" altLang="zh-CN" sz="38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-1" y="3933056"/>
            <a:ext cx="46434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>
                <a:solidFill>
                  <a:srgbClr val="FFC000"/>
                </a:solidFill>
              </a:rPr>
              <a:t>把</a:t>
            </a:r>
            <a:r>
              <a:rPr lang="en-US" altLang="zh-CN" sz="4000" dirty="0" smtClean="0">
                <a:solidFill>
                  <a:srgbClr val="FFC000"/>
                </a:solidFill>
              </a:rPr>
              <a:t>update</a:t>
            </a:r>
            <a:r>
              <a:rPr lang="zh-CN" altLang="en-US" sz="4000" dirty="0" smtClean="0">
                <a:solidFill>
                  <a:srgbClr val="FFC000"/>
                </a:solidFill>
              </a:rPr>
              <a:t>和</a:t>
            </a:r>
            <a:r>
              <a:rPr lang="en-US" altLang="zh-CN" sz="4000" dirty="0" smtClean="0">
                <a:solidFill>
                  <a:srgbClr val="FFC000"/>
                </a:solidFill>
              </a:rPr>
              <a:t>query</a:t>
            </a:r>
            <a:r>
              <a:rPr lang="zh-CN" altLang="en-US" sz="4000" dirty="0" smtClean="0">
                <a:solidFill>
                  <a:srgbClr val="FFC000"/>
                </a:solidFill>
              </a:rPr>
              <a:t>反过来写？！</a:t>
            </a:r>
            <a:endParaRPr lang="en-US" altLang="zh-CN" sz="4000" dirty="0" smtClean="0">
              <a:solidFill>
                <a:srgbClr val="FFC000"/>
              </a:solidFill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>
                <a:solidFill>
                  <a:srgbClr val="FFC000"/>
                </a:solidFill>
              </a:rPr>
              <a:t>为什么可以？</a:t>
            </a:r>
            <a:endParaRPr lang="zh-CN" altLang="en-US" sz="4000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75539" y="245768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575540" y="1742744"/>
            <a:ext cx="72007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497051" y="245768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2384903" y="24600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384904" y="1719610"/>
            <a:ext cx="71091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3239835" y="243421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561851" y="1029264"/>
            <a:ext cx="1669872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537358" y="309184"/>
            <a:ext cx="356657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5" name="TextBox 14"/>
          <p:cNvSpPr txBox="1"/>
          <p:nvPr/>
        </p:nvSpPr>
        <p:spPr>
          <a:xfrm>
            <a:off x="467544" y="3429000"/>
            <a:ext cx="806489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可以看成是对后缀</a:t>
            </a:r>
            <a:r>
              <a:rPr lang="en-US" altLang="zh-CN" sz="4000" dirty="0" err="1" smtClean="0"/>
              <a:t>suf</a:t>
            </a:r>
            <a:r>
              <a:rPr lang="zh-CN" altLang="en-US" sz="4000" dirty="0" smtClean="0"/>
              <a:t>建立后缀树状数组，那么</a:t>
            </a:r>
            <a:r>
              <a:rPr lang="en-US" altLang="zh-CN" sz="4000" dirty="0" smtClean="0"/>
              <a:t>update</a:t>
            </a:r>
            <a:r>
              <a:rPr lang="zh-CN" altLang="en-US" sz="4000" dirty="0" smtClean="0"/>
              <a:t>就是在打永久化的标记，</a:t>
            </a:r>
            <a:r>
              <a:rPr lang="en-US" altLang="zh-CN" sz="4000" dirty="0" smtClean="0"/>
              <a:t>query</a:t>
            </a:r>
            <a:r>
              <a:rPr lang="zh-CN" altLang="en-US" sz="4000" dirty="0" smtClean="0"/>
              <a:t>的时候就是在从当前节点当根收集标记。</a:t>
            </a:r>
            <a:endParaRPr lang="en-US" altLang="zh-CN" sz="4000" dirty="0" smtClean="0"/>
          </a:p>
        </p:txBody>
      </p:sp>
      <p:sp>
        <p:nvSpPr>
          <p:cNvPr id="24" name="圆角矩形 23"/>
          <p:cNvSpPr/>
          <p:nvPr/>
        </p:nvSpPr>
        <p:spPr>
          <a:xfrm>
            <a:off x="4716016" y="245574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4716017" y="1740805"/>
            <a:ext cx="72007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5637528" y="2455750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6525380" y="245807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6525381" y="1717671"/>
            <a:ext cx="71091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7380312" y="243227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4702328" y="1027325"/>
            <a:ext cx="1669872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4677835" y="307245"/>
            <a:ext cx="3566574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21591" y="2558626"/>
            <a:ext cx="8956801" cy="4017553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不够优美。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我们不妨修改我们对于树状数组的定义，之前我们知道有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代表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i-lowbit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),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，现在我们将它改为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I,i+lowbit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)).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这样改过之后，我们发现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的父亲竟然神奇的成了</a:t>
            </a:r>
            <a:r>
              <a:rPr lang="en-US" altLang="zh-CN" sz="4000" dirty="0" err="1" smtClean="0"/>
              <a:t>i-lowbit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i</a:t>
            </a:r>
            <a:r>
              <a:rPr lang="en-US" altLang="zh-CN" sz="4000" dirty="0" smtClean="0"/>
              <a:t>)</a:t>
            </a:r>
            <a:r>
              <a:rPr lang="zh-CN" altLang="en-US" sz="4000" dirty="0" smtClean="0"/>
              <a:t>！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2" name="圆角矩形 21"/>
          <p:cNvSpPr/>
          <p:nvPr/>
        </p:nvSpPr>
        <p:spPr>
          <a:xfrm>
            <a:off x="3291352" y="255862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3952790" y="1875433"/>
            <a:ext cx="999086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4499992" y="255862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5018548" y="1193040"/>
            <a:ext cx="235387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5724128" y="254688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372202" y="1875433"/>
            <a:ext cx="1008111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6948264" y="25351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32" name="圆角矩形 31"/>
          <p:cNvSpPr/>
          <p:nvPr/>
        </p:nvSpPr>
        <p:spPr>
          <a:xfrm>
            <a:off x="7398192" y="544968"/>
            <a:ext cx="1566296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0" y="3933056"/>
            <a:ext cx="9143999" cy="237626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这样我们新定义的树状数组就完美地契合了之前的代码</a:t>
            </a:r>
            <a:r>
              <a:rPr lang="en-US" altLang="zh-CN" sz="4000" dirty="0" smtClean="0"/>
              <a:t>~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它没有左儿子，很适合维护后缀信息。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129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323528" y="220124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984966" y="1518049"/>
            <a:ext cx="999086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32168" y="2201242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2050724" y="835656"/>
            <a:ext cx="2353875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756304" y="2189505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3404378" y="1518049"/>
            <a:ext cx="1008111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980440" y="217776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4430368" y="187584"/>
            <a:ext cx="652582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4112855" y="3194053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774293" y="2510861"/>
            <a:ext cx="999086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5321495" y="31940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5840051" y="1828468"/>
            <a:ext cx="2353875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6545631" y="318231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7193705" y="2510861"/>
            <a:ext cx="1008111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7769767" y="317058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8219695" y="1180396"/>
            <a:ext cx="652582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76672"/>
            <a:ext cx="8468046" cy="571076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线段树的思想？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一</a:t>
            </a:r>
            <a:r>
              <a:rPr lang="zh-CN" altLang="en-US" sz="4000" dirty="0" smtClean="0"/>
              <a:t>棵完全二叉树，每棵子树代表一个区间。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将区间一分为二。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436094" y="515205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6084168" y="516379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5436095" y="443711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6668616" y="44437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7236294" y="442537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7884368" y="443711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7236295" y="371043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5436095" y="3726125"/>
            <a:ext cx="166456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5422278" y="2996952"/>
            <a:ext cx="289413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764704"/>
            <a:ext cx="7560840" cy="52565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注意</a:t>
            </a:r>
            <a:r>
              <a:rPr lang="zh-CN" altLang="en-US" sz="4000" dirty="0" smtClean="0"/>
              <a:t>到，实际上，树状数组能做的线段树都能做。而很多线段树能做的，树状数组并不能做。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——</a:t>
            </a:r>
            <a:r>
              <a:rPr lang="zh-CN" altLang="en-US" sz="4000" dirty="0" smtClean="0"/>
              <a:t>那还要它何用？！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线段</a:t>
            </a:r>
            <a:r>
              <a:rPr lang="zh-CN" altLang="en-US" sz="4000" dirty="0" smtClean="0"/>
              <a:t>树</a:t>
            </a:r>
            <a:r>
              <a:rPr lang="en-US" altLang="zh-CN" sz="4000" dirty="0" smtClean="0"/>
              <a:t>vs</a:t>
            </a:r>
            <a:r>
              <a:rPr lang="zh-CN" altLang="en-US" sz="4000" dirty="0" smtClean="0"/>
              <a:t>树状数组！！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20688"/>
            <a:ext cx="8208912" cy="590465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线段树虽然在功能上完爆树状数组。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但它在常数上被树状数组完爆。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以求区间和，树状数组最多访问</a:t>
            </a:r>
            <a:r>
              <a:rPr lang="en-US" altLang="zh-CN" sz="4000" dirty="0" smtClean="0"/>
              <a:t>2log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个节点，而线段树最多会访问</a:t>
            </a:r>
            <a:r>
              <a:rPr lang="en-US" altLang="zh-CN" sz="4000" dirty="0" smtClean="0"/>
              <a:t>4log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个节点，还要传一大堆参数。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53890" y="2492896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553891" y="177795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762530" y="249289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2986666" y="248116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986667" y="1766216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6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4210802" y="2469424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540202" y="1064472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515708" y="344392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286516" y="552053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3934590" y="5532269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3286517" y="4805589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4495156" y="552053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5143230" y="5532270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4495157" y="4805590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719292" y="550879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6367366" y="552053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5719293" y="4793853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943428" y="5497061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7591502" y="550879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6943429" y="4782117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[7,8]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3272828" y="4092109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5733816" y="4092109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[5,8]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3248334" y="3372029"/>
            <a:ext cx="4775215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[1,8]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99592" y="1052736"/>
            <a:ext cx="7272808" cy="482453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事实上，树状数组应该是比较高级的常件数据结构中常数最小的。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而且树状数组在代码复杂度上也完爆线段树。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1124744"/>
            <a:ext cx="7680960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接下来是一些题目</a:t>
            </a:r>
            <a:r>
              <a:rPr lang="en-US" altLang="zh-CN" sz="4000" dirty="0" smtClean="0"/>
              <a:t>~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51480" y="1052736"/>
            <a:ext cx="7680960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前面讲过区间加一个数、求区间和，这是线段树打标记的简单问题，或者也可以差分不用打标记直接做好了。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smtClean="0"/>
              <a:t>但是它能不能用树状数组做呢？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99592" y="1052736"/>
                <a:ext cx="7680960" cy="4724400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依然考虑差分。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考虑</a:t>
                </a:r>
                <a:r>
                  <a:rPr lang="en-US" altLang="zh-CN" sz="4000" dirty="0" smtClean="0"/>
                  <a:t>a</a:t>
                </a:r>
                <a:r>
                  <a:rPr lang="zh-CN" altLang="en-US" sz="4000" dirty="0" smtClean="0"/>
                  <a:t>的前缀和，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zh-CN" altLang="en-US" sz="400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</m:sup>
                      <m:e>
                        <m:nary>
                          <m:naryPr>
                            <m:chr m:val="∑"/>
                            <m:ctrlPr>
                              <a:rPr lang="en-US" altLang="zh-CN" sz="4000" i="1" smtClean="0"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zh-CN" sz="4000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zh-CN" sz="400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e>
                    </m:nary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</m:sup>
                      <m: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4000" b="0" i="1" smtClean="0">
                            <a:latin typeface="Cambria Math"/>
                          </a:rPr>
                          <m:t>(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−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+1)</m:t>
                        </m:r>
                      </m:e>
                    </m:nary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d>
                      <m:d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+1</m:t>
                        </m:r>
                      </m:e>
                    </m:d>
                    <m:nary>
                      <m:naryPr>
                        <m:chr m:val="∑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</m:sup>
                      <m: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lang="en-US" altLang="zh-CN" sz="4000" b="0" i="1" smtClean="0">
                        <a:latin typeface="Cambria Math"/>
                      </a:rPr>
                      <m:t>−</m:t>
                    </m:r>
                    <m:nary>
                      <m:naryPr>
                        <m:chr m:val="∑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</m:sup>
                      <m: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∗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这样的话，我们就只需要维护</a:t>
                </a:r>
                <a:r>
                  <a:rPr lang="en-US" altLang="zh-CN" sz="4000" dirty="0" smtClean="0"/>
                  <a:t>b</a:t>
                </a:r>
                <a:r>
                  <a:rPr lang="zh-CN" altLang="en-US" sz="4000" dirty="0" smtClean="0"/>
                  <a:t>的前缀和</a:t>
                </a:r>
                <a:r>
                  <a:rPr lang="en-US" altLang="zh-CN" sz="4000" dirty="0" smtClean="0"/>
                  <a:t>+</a:t>
                </a:r>
                <a:r>
                  <a:rPr lang="en-US" altLang="zh-CN" sz="4000" dirty="0" err="1" smtClean="0"/>
                  <a:t>i</a:t>
                </a:r>
                <a:r>
                  <a:rPr lang="zh-CN" altLang="en-US" sz="4000" dirty="0" smtClean="0"/>
                  <a:t>*</a:t>
                </a:r>
                <a:r>
                  <a:rPr lang="en-US" altLang="zh-CN" sz="4000" dirty="0" smtClean="0"/>
                  <a:t>b</a:t>
                </a:r>
                <a:r>
                  <a:rPr lang="en-US" altLang="zh-CN" sz="4000" baseline="-25000" dirty="0" smtClean="0"/>
                  <a:t>i</a:t>
                </a:r>
                <a:r>
                  <a:rPr lang="zh-CN" altLang="en-US" sz="4000" dirty="0" smtClean="0"/>
                  <a:t>的前缀和即可。</a:t>
                </a:r>
                <a:endParaRPr lang="en-US" altLang="zh-CN" sz="4000" dirty="0" smtClean="0"/>
              </a:p>
            </p:txBody>
          </p:sp>
        </mc:Choice>
        <mc:Fallback xmlns="">
          <p:sp>
            <p:nvSpPr>
              <p:cNvPr id="7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99592" y="1052736"/>
                <a:ext cx="7680960" cy="4724400"/>
              </a:xfrm>
              <a:blipFill rotWithShape="1">
                <a:blip r:embed="rId2"/>
                <a:stretch>
                  <a:fillRect l="-2540" t="-2194" r="-55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内容占位符 1"/>
          <p:cNvSpPr>
            <a:spLocks noGrp="1"/>
          </p:cNvSpPr>
          <p:nvPr>
            <p:ph sz="quarter" idx="13"/>
          </p:nvPr>
        </p:nvSpPr>
        <p:spPr>
          <a:xfrm>
            <a:off x="179512" y="188640"/>
            <a:ext cx="8784976" cy="648072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有一个长度为</a:t>
            </a:r>
            <a:r>
              <a:rPr lang="en-US" altLang="zh-CN" sz="4000" dirty="0"/>
              <a:t>n</a:t>
            </a:r>
            <a:r>
              <a:rPr lang="zh-CN" altLang="en-US" sz="4000" dirty="0"/>
              <a:t>的战壕，初始时没有地雷。小</a:t>
            </a:r>
            <a:r>
              <a:rPr lang="en-US" altLang="zh-CN" sz="4000" dirty="0"/>
              <a:t>A</a:t>
            </a:r>
            <a:r>
              <a:rPr lang="zh-CN" altLang="en-US" sz="4000" dirty="0"/>
              <a:t>有</a:t>
            </a:r>
            <a:r>
              <a:rPr lang="en-US" altLang="zh-CN" sz="4000" dirty="0"/>
              <a:t>m</a:t>
            </a:r>
            <a:r>
              <a:rPr lang="zh-CN" altLang="en-US" sz="4000" dirty="0"/>
              <a:t>次操作和询问，他会在</a:t>
            </a:r>
            <a:r>
              <a:rPr lang="en-US" altLang="zh-CN" sz="4000" dirty="0"/>
              <a:t>[</a:t>
            </a:r>
            <a:r>
              <a:rPr lang="en-US" altLang="zh-CN" sz="4000" dirty="0" err="1"/>
              <a:t>l,r</a:t>
            </a:r>
            <a:r>
              <a:rPr lang="en-US" altLang="zh-CN" sz="4000" dirty="0"/>
              <a:t>]</a:t>
            </a:r>
            <a:r>
              <a:rPr lang="zh-CN" altLang="en-US" sz="4000" dirty="0"/>
              <a:t>中的每一个位置埋一种不同于之前埋过的地雷，或者询问</a:t>
            </a:r>
            <a:r>
              <a:rPr lang="en-US" altLang="zh-CN" sz="4000" dirty="0"/>
              <a:t>[</a:t>
            </a:r>
            <a:r>
              <a:rPr lang="en-US" altLang="zh-CN" sz="4000" dirty="0" err="1"/>
              <a:t>l,r</a:t>
            </a:r>
            <a:r>
              <a:rPr lang="en-US" altLang="zh-CN" sz="4000" dirty="0"/>
              <a:t>]</a:t>
            </a:r>
            <a:r>
              <a:rPr lang="zh-CN" altLang="en-US" sz="4000" dirty="0"/>
              <a:t>中有多少种不同的地雷</a:t>
            </a:r>
            <a:r>
              <a:rPr lang="zh-CN" altLang="en-US" sz="4000" dirty="0" smtClean="0"/>
              <a:t>。（</a:t>
            </a:r>
            <a:r>
              <a:rPr lang="en-US" altLang="zh-CN" sz="4000" dirty="0" smtClean="0"/>
              <a:t>cogs 1008      </a:t>
            </a:r>
            <a:r>
              <a:rPr lang="zh-CN" altLang="en-US" sz="4000" dirty="0" smtClean="0"/>
              <a:t>贪婪大陆）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埋</a:t>
            </a:r>
            <a:r>
              <a:rPr lang="zh-CN" altLang="en-US" sz="4000" dirty="0" smtClean="0"/>
              <a:t>地雷</a:t>
            </a:r>
            <a:r>
              <a:rPr lang="en-US" altLang="zh-CN" sz="4000" dirty="0" smtClean="0"/>
              <a:t>[1 3]-&gt;	1 1 1 0 0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查询</a:t>
            </a:r>
            <a:r>
              <a:rPr lang="en-US" altLang="zh-CN" sz="4000" dirty="0" smtClean="0"/>
              <a:t>[2,5]-&gt;	1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埋</a:t>
            </a:r>
            <a:r>
              <a:rPr lang="zh-CN" altLang="en-US" sz="4000" dirty="0" smtClean="0"/>
              <a:t>地雷</a:t>
            </a:r>
            <a:r>
              <a:rPr lang="en-US" altLang="zh-CN" sz="4000" dirty="0" smtClean="0"/>
              <a:t>[2,4]-&gt;	1 12 12 2 0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查询</a:t>
            </a:r>
            <a:r>
              <a:rPr lang="en-US" altLang="zh-CN" sz="4000" dirty="0" smtClean="0"/>
              <a:t>[3,5]-&gt;	2</a:t>
            </a:r>
            <a:endParaRPr lang="zh-CN" altLang="en-US" sz="4000" dirty="0"/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764704"/>
            <a:ext cx="7776864" cy="52565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对于一次询问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en-US" altLang="zh-CN" sz="4000" dirty="0"/>
              <a:t>,</a:t>
            </a:r>
            <a:r>
              <a:rPr lang="zh-CN" altLang="en-US" sz="4000" dirty="0" smtClean="0"/>
              <a:t>我们可以求出所有左端点小于等于</a:t>
            </a:r>
            <a:r>
              <a:rPr lang="en-US" altLang="zh-CN" sz="4000" dirty="0" smtClean="0"/>
              <a:t>r</a:t>
            </a:r>
            <a:r>
              <a:rPr lang="zh-CN" altLang="en-US" sz="4000" dirty="0" smtClean="0"/>
              <a:t>的地雷数量，再减去右端点小于</a:t>
            </a:r>
            <a:r>
              <a:rPr lang="en-US" altLang="zh-CN" sz="4000" dirty="0" smtClean="0"/>
              <a:t>l</a:t>
            </a:r>
            <a:r>
              <a:rPr lang="zh-CN" altLang="en-US" sz="4000" dirty="0" smtClean="0"/>
              <a:t>的地雷数量即可。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所以就是两棵单点</a:t>
            </a:r>
            <a:r>
              <a:rPr lang="en-US" altLang="zh-CN" sz="4000" dirty="0" smtClean="0"/>
              <a:t>+1</a:t>
            </a:r>
            <a:r>
              <a:rPr lang="zh-CN" altLang="en-US" sz="4000" dirty="0" smtClean="0"/>
              <a:t>，查询前缀和的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即可。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139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539552" y="2924944"/>
            <a:ext cx="7848872" cy="3600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为了更直观地看待这个问题，我们可以把每个地雷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)</a:t>
            </a:r>
            <a:r>
              <a:rPr lang="zh-CN" altLang="en-US" sz="4000" dirty="0" smtClean="0"/>
              <a:t>看成坐标系上的点。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那么每次询问</a:t>
            </a:r>
            <a:r>
              <a:rPr lang="en-US" altLang="zh-CN" sz="4000" dirty="0" smtClean="0"/>
              <a:t>[L,R]</a:t>
            </a:r>
            <a:r>
              <a:rPr lang="zh-CN" altLang="en-US" sz="4000" dirty="0" smtClean="0"/>
              <a:t>，就相当于是询问</a:t>
            </a:r>
            <a:r>
              <a:rPr lang="en-US" altLang="zh-CN" sz="4000" dirty="0" smtClean="0"/>
              <a:t>l&lt;=R,L&lt;=r</a:t>
            </a:r>
            <a:r>
              <a:rPr lang="zh-CN" altLang="en-US" sz="4000" dirty="0" smtClean="0"/>
              <a:t>的点的数量。</a:t>
            </a:r>
            <a:endParaRPr lang="en-US" altLang="zh-CN" sz="4000" dirty="0" smtClean="0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1331640" y="188640"/>
            <a:ext cx="0" cy="2448272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755576" y="2276872"/>
            <a:ext cx="7272808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2267744" y="1304764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283968" y="47667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444208" y="800708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547664" y="188640"/>
            <a:ext cx="3240360" cy="1008112"/>
          </a:xfrm>
          <a:prstGeom prst="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251520" y="133227"/>
                <a:ext cx="5616624" cy="5782776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线段树的定义？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/>
                  <a:t>形式化地</a:t>
                </a:r>
                <a:r>
                  <a:rPr lang="zh-CN" altLang="en-US" sz="4000" dirty="0" smtClean="0"/>
                  <a:t>讲，建立在区间</a:t>
                </a:r>
                <a:r>
                  <a:rPr lang="en-US" altLang="zh-CN" sz="4000" dirty="0" smtClean="0"/>
                  <a:t>[</a:t>
                </a:r>
                <a:r>
                  <a:rPr lang="en-US" altLang="zh-CN" sz="4000" dirty="0" err="1" smtClean="0"/>
                  <a:t>l,r</a:t>
                </a:r>
                <a:r>
                  <a:rPr lang="en-US" altLang="zh-CN" sz="4000" dirty="0" smtClean="0"/>
                  <a:t>]</a:t>
                </a:r>
                <a:r>
                  <a:rPr lang="zh-CN" altLang="en-US" sz="4000" dirty="0" smtClean="0"/>
                  <a:t>上的线段树，它的根节点代表</a:t>
                </a:r>
                <a:r>
                  <a:rPr lang="en-US" altLang="zh-CN" sz="4000" dirty="0" smtClean="0"/>
                  <a:t>[</a:t>
                </a:r>
                <a:r>
                  <a:rPr lang="en-US" altLang="zh-CN" sz="4000" dirty="0" err="1" smtClean="0"/>
                  <a:t>l,r</a:t>
                </a:r>
                <a:r>
                  <a:rPr lang="en-US" altLang="zh-CN" sz="4000" dirty="0" smtClean="0"/>
                  <a:t>]</a:t>
                </a:r>
                <a:r>
                  <a:rPr lang="zh-CN" altLang="en-US" sz="4000" dirty="0" smtClean="0"/>
                  <a:t>，如果</a:t>
                </a:r>
                <a:r>
                  <a:rPr lang="en-US" altLang="zh-CN" sz="4000" dirty="0" smtClean="0"/>
                  <a:t>l=r</a:t>
                </a:r>
                <a:r>
                  <a:rPr lang="zh-CN" altLang="en-US" sz="4000" dirty="0" smtClean="0"/>
                  <a:t>，则它没有儿子，否则它的左子树代表</a:t>
                </a:r>
                <a:r>
                  <a:rPr lang="en-US" altLang="zh-CN" sz="4000" dirty="0" smtClean="0"/>
                  <a:t>[l,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4000" i="1" smtClean="0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4000" b="0" i="1" smtClean="0">
                            <a:latin typeface="Cambria Math"/>
                          </a:rPr>
                          <m:t>𝑙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+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𝑟</m:t>
                        </m:r>
                      </m:num>
                      <m:den>
                        <m:r>
                          <a:rPr lang="en-US" altLang="zh-CN" sz="4000" b="0" i="1" smtClean="0">
                            <a:latin typeface="Cambria Math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4000" dirty="0" smtClean="0"/>
                  <a:t>],</a:t>
                </a:r>
                <a:r>
                  <a:rPr lang="zh-CN" altLang="en-US" sz="4000" dirty="0" smtClean="0"/>
                  <a:t>右子树代表</a:t>
                </a:r>
                <a:r>
                  <a:rPr lang="en-US" altLang="zh-CN" sz="4000" dirty="0" smtClean="0"/>
                  <a:t>[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40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altLang="zh-CN" sz="4000" i="1">
                            <a:latin typeface="Cambria Math"/>
                          </a:rPr>
                          <m:t>𝑙</m:t>
                        </m:r>
                        <m:r>
                          <a:rPr lang="en-US" altLang="zh-CN" sz="4000" i="1">
                            <a:latin typeface="Cambria Math"/>
                          </a:rPr>
                          <m:t>+</m:t>
                        </m:r>
                        <m:r>
                          <a:rPr lang="en-US" altLang="zh-CN" sz="4000" i="1">
                            <a:latin typeface="Cambria Math"/>
                          </a:rPr>
                          <m:t>𝑟</m:t>
                        </m:r>
                      </m:num>
                      <m:den>
                        <m:r>
                          <a:rPr lang="en-US" altLang="zh-CN" sz="4000" i="1">
                            <a:latin typeface="Cambria Math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altLang="zh-CN" sz="4000" dirty="0" smtClean="0"/>
                  <a:t>+1,r].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251520" y="133227"/>
                <a:ext cx="5616624" cy="5782776"/>
              </a:xfrm>
              <a:blipFill rotWithShape="1">
                <a:blip r:embed="rId2"/>
                <a:stretch>
                  <a:fillRect l="-3362" t="-1793" r="-3362" b="-21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6046098" y="36401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6694172" y="3651889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6046099" y="2925209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7278620" y="2931810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7846298" y="291347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8494372" y="2925209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7846299" y="2198529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6046099" y="2214222"/>
            <a:ext cx="166456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6032282" y="1485049"/>
            <a:ext cx="289413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47564" y="4005064"/>
            <a:ext cx="7704856" cy="230425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不过注意到这些点其实有一个性质，就是横坐标不大于纵坐标。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所以事情其实是这样的。。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331640" y="404664"/>
            <a:ext cx="0" cy="34856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755576" y="3530264"/>
            <a:ext cx="6192688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857553" y="2440845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139952" y="506063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526574" y="888409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899592" y="332656"/>
            <a:ext cx="4176464" cy="3557648"/>
          </a:xfrm>
          <a:prstGeom prst="line">
            <a:avLst/>
          </a:prstGeom>
          <a:ln w="6350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403648" y="2147484"/>
            <a:ext cx="1440160" cy="0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V="1">
            <a:off x="3851920" y="116632"/>
            <a:ext cx="0" cy="1152128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 flipV="1">
            <a:off x="2843808" y="1268760"/>
            <a:ext cx="1008112" cy="878724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979712" y="1739592"/>
            <a:ext cx="0" cy="34856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1403648" y="4865192"/>
            <a:ext cx="6192688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2505625" y="3775773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788024" y="1840991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174646" y="2223337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 flipV="1">
            <a:off x="1547664" y="1667584"/>
            <a:ext cx="4176464" cy="3557648"/>
          </a:xfrm>
          <a:prstGeom prst="line">
            <a:avLst/>
          </a:prstGeom>
          <a:ln w="63500">
            <a:solidFill>
              <a:srgbClr val="FF00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圆角矩形 15"/>
          <p:cNvSpPr/>
          <p:nvPr/>
        </p:nvSpPr>
        <p:spPr>
          <a:xfrm>
            <a:off x="2123728" y="1484784"/>
            <a:ext cx="2376264" cy="331236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2123728" y="2924944"/>
            <a:ext cx="5112568" cy="187220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323528" y="404664"/>
            <a:ext cx="8496944" cy="604867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下面讲几道扫描线的题，之前那个题应该让大家对扫描线有点印象。。。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其实线段树</a:t>
            </a:r>
            <a:r>
              <a:rPr lang="en-US" altLang="zh-CN" sz="4000" dirty="0" smtClean="0"/>
              <a:t>/</a:t>
            </a:r>
            <a:r>
              <a:rPr lang="zh-CN" altLang="en-US" sz="4000" dirty="0" smtClean="0"/>
              <a:t>树状数组（尤其是后者）还是经常和扫描线搭配食用的。。。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扫描</a:t>
            </a:r>
            <a:r>
              <a:rPr lang="zh-CN" altLang="en-US" sz="4000" dirty="0" smtClean="0"/>
              <a:t>线呢，是一种离线算法。。具体的话。。还是对于具体的题讲吧。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683568" y="548680"/>
            <a:ext cx="7848872" cy="547260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有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个元素，权值的范围在</a:t>
            </a:r>
            <a:r>
              <a:rPr lang="en-US" altLang="zh-CN" sz="4000" dirty="0" smtClean="0"/>
              <a:t>[1,n]</a:t>
            </a:r>
            <a:r>
              <a:rPr lang="zh-CN" altLang="en-US" sz="4000" dirty="0" smtClean="0"/>
              <a:t>，询问下标在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/>
              <a:t>、</a:t>
            </a:r>
            <a:r>
              <a:rPr lang="zh-CN" altLang="en-US" sz="4000" dirty="0" smtClean="0"/>
              <a:t>权值在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a,b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的元素个数。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</a:t>
            </a:r>
            <a:r>
              <a:rPr lang="en-US" altLang="zh-CN" sz="4000" dirty="0" smtClean="0"/>
              <a:t>1 3 5 3 5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询问</a:t>
            </a:r>
            <a:r>
              <a:rPr lang="en-US" altLang="zh-CN" sz="4000" dirty="0" smtClean="0"/>
              <a:t>[2,4],[4,5],</a:t>
            </a:r>
            <a:r>
              <a:rPr lang="zh-CN" altLang="en-US" sz="4000" dirty="0" smtClean="0"/>
              <a:t>答案只有</a:t>
            </a:r>
            <a:r>
              <a:rPr lang="en-US" altLang="zh-CN" sz="4000" dirty="0" smtClean="0"/>
              <a:t>1.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95536" y="4005064"/>
            <a:ext cx="8208912" cy="230425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为了直观的讲解这个题，我们选择把数值考虑成二维平面上的点（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，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zh-CN" altLang="en-US" sz="4000" dirty="0" smtClean="0"/>
              <a:t>），那么询问就是一个矩形。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331640" y="404664"/>
            <a:ext cx="0" cy="34856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755576" y="3530264"/>
            <a:ext cx="7344816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2360405" y="155679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444208" y="980728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319972" y="203947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/>
        </p:nvSpPr>
        <p:spPr>
          <a:xfrm>
            <a:off x="3131840" y="836712"/>
            <a:ext cx="2808312" cy="1800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509120"/>
            <a:ext cx="8324030" cy="167832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那么我们可以把它用四个前缀矩形差分出来，将一个询问拆成</a:t>
            </a:r>
            <a:r>
              <a:rPr lang="en-US" altLang="zh-CN" sz="4000" dirty="0" smtClean="0"/>
              <a:t>4</a:t>
            </a:r>
            <a:r>
              <a:rPr lang="zh-CN" altLang="en-US" sz="4000" dirty="0" smtClean="0"/>
              <a:t>个。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331640" y="404664"/>
            <a:ext cx="0" cy="34856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755576" y="3530264"/>
            <a:ext cx="7344816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2360405" y="155679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444208" y="980728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319972" y="203947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1403648" y="836712"/>
            <a:ext cx="4536504" cy="259228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1403648" y="2492896"/>
            <a:ext cx="4612704" cy="936104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1374800" y="836712"/>
            <a:ext cx="2693144" cy="259228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1403648" y="2492896"/>
            <a:ext cx="2664296" cy="936104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476672"/>
            <a:ext cx="7920880" cy="597666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那么我们怎么求一个前缀矩形中点的个数呢？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可以用扫描线</a:t>
            </a:r>
            <a:r>
              <a:rPr lang="en-US" altLang="zh-CN" sz="4000" dirty="0" smtClean="0"/>
              <a:t>+bit</a:t>
            </a:r>
            <a:r>
              <a:rPr lang="zh-CN" altLang="en-US" sz="4000" dirty="0" smtClean="0"/>
              <a:t>。设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zh-CN" altLang="en-US" sz="4000" dirty="0" smtClean="0"/>
              <a:t>为</a:t>
            </a:r>
            <a:r>
              <a:rPr lang="en-US" altLang="zh-CN" sz="4000" dirty="0" smtClean="0"/>
              <a:t>[1…r]</a:t>
            </a:r>
            <a:r>
              <a:rPr lang="zh-CN" altLang="en-US" sz="4000" dirty="0" smtClean="0"/>
              <a:t>中权值为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的元素个数，那么它的前缀和就是一个前缀矩形中的点的个数，就可以用</a:t>
            </a:r>
            <a:r>
              <a:rPr lang="en-US" altLang="zh-CN" sz="4000" dirty="0" smtClean="0"/>
              <a:t>bit</a:t>
            </a:r>
            <a:r>
              <a:rPr lang="zh-CN" altLang="en-US" sz="4000" dirty="0" smtClean="0"/>
              <a:t>维护了。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考虑</a:t>
            </a:r>
            <a:r>
              <a:rPr lang="en-US" altLang="zh-CN" sz="4000" dirty="0" smtClean="0"/>
              <a:t>r-&gt;r+1</a:t>
            </a:r>
            <a:r>
              <a:rPr lang="zh-CN" altLang="en-US" sz="4000" dirty="0" smtClean="0"/>
              <a:t>，变化不过是若干单点</a:t>
            </a:r>
            <a:r>
              <a:rPr lang="en-US" altLang="zh-CN" sz="4000" dirty="0" smtClean="0"/>
              <a:t>+1.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509120"/>
            <a:ext cx="8324030" cy="167832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同样我们也可以这样差分矩形。。</a:t>
            </a:r>
            <a:endParaRPr lang="zh-CN" altLang="en-US" sz="4000" dirty="0"/>
          </a:p>
        </p:txBody>
      </p:sp>
      <p:cxnSp>
        <p:nvCxnSpPr>
          <p:cNvPr id="8" name="直接箭头连接符 7"/>
          <p:cNvCxnSpPr/>
          <p:nvPr/>
        </p:nvCxnSpPr>
        <p:spPr>
          <a:xfrm flipV="1">
            <a:off x="1331640" y="404664"/>
            <a:ext cx="0" cy="348564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>
            <a:off x="755576" y="3530264"/>
            <a:ext cx="7344816" cy="3600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2360405" y="155679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444208" y="980728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319972" y="2039472"/>
            <a:ext cx="216024" cy="21602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1403648" y="836712"/>
            <a:ext cx="4536504" cy="187220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1374800" y="836712"/>
            <a:ext cx="2693144" cy="1872208"/>
          </a:xfrm>
          <a:prstGeom prst="roundRect">
            <a:avLst/>
          </a:prstGeom>
          <a:noFill/>
          <a:ln w="63500">
            <a:solidFill>
              <a:srgbClr val="00B0F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611560" y="1052736"/>
            <a:ext cx="7776864" cy="482453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这样就话就变成了求</a:t>
            </a:r>
            <a:r>
              <a:rPr lang="en-US" altLang="zh-CN" sz="4000" dirty="0" smtClean="0"/>
              <a:t>a</a:t>
            </a:r>
            <a:r>
              <a:rPr lang="zh-CN" altLang="en-US" sz="4000" dirty="0" smtClean="0"/>
              <a:t>的区间和，用线段树维护即可。。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（当然也可以这么理解树状数组的做法。。。）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149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611560" y="1052736"/>
            <a:ext cx="7776864" cy="482453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给定长度为</a:t>
            </a:r>
            <a:r>
              <a:rPr lang="en-US" altLang="zh-CN" sz="4000" dirty="0"/>
              <a:t>n</a:t>
            </a:r>
            <a:r>
              <a:rPr lang="zh-CN" altLang="en-US" sz="4000" dirty="0"/>
              <a:t>的数列</a:t>
            </a:r>
            <a:r>
              <a:rPr lang="zh-CN" altLang="en-US" sz="4000" dirty="0" smtClean="0"/>
              <a:t>，每个数的权值在</a:t>
            </a:r>
            <a:r>
              <a:rPr lang="en-US" altLang="zh-CN" sz="4000" dirty="0" smtClean="0"/>
              <a:t>[1,n]</a:t>
            </a:r>
            <a:r>
              <a:rPr lang="zh-CN" altLang="en-US" sz="4000" dirty="0" smtClean="0"/>
              <a:t>，有</a:t>
            </a:r>
            <a:r>
              <a:rPr lang="en-US" altLang="zh-CN" sz="4000" dirty="0"/>
              <a:t>m</a:t>
            </a:r>
            <a:r>
              <a:rPr lang="zh-CN" altLang="en-US" sz="4000" dirty="0"/>
              <a:t>次询问，求区间</a:t>
            </a:r>
            <a:r>
              <a:rPr lang="en-US" altLang="zh-CN" sz="4000" dirty="0"/>
              <a:t>[</a:t>
            </a:r>
            <a:r>
              <a:rPr lang="en-US" altLang="zh-CN" sz="4000" dirty="0" err="1"/>
              <a:t>l,r</a:t>
            </a:r>
            <a:r>
              <a:rPr lang="en-US" altLang="zh-CN" sz="4000" dirty="0"/>
              <a:t>]</a:t>
            </a:r>
            <a:r>
              <a:rPr lang="zh-CN" altLang="en-US" sz="4000" dirty="0"/>
              <a:t>中有多少种不同的权值</a:t>
            </a:r>
            <a:r>
              <a:rPr lang="zh-CN" altLang="en-US" sz="4000" dirty="0" smtClean="0"/>
              <a:t>。（</a:t>
            </a:r>
            <a:r>
              <a:rPr lang="en-US" altLang="zh-CN" sz="4000" dirty="0" smtClean="0"/>
              <a:t>SDOI 2009 HH</a:t>
            </a:r>
            <a:r>
              <a:rPr lang="zh-CN" altLang="en-US" sz="4000" dirty="0" smtClean="0"/>
              <a:t>的项链）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2 3 3 6 6 6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[1,6]-&gt;3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04664"/>
            <a:ext cx="8108006" cy="57827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线段是离散的线段。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叶子节点是一个点。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2970321" y="485742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3618395" y="4869160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970322" y="414248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202843" y="414908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4770521" y="413074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5418595" y="4142480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770522" y="341580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970322" y="3431493"/>
            <a:ext cx="166456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2956505" y="2702320"/>
            <a:ext cx="289413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980728"/>
            <a:ext cx="7704856" cy="511256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那么我们考虑统一处理右端点在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的询问，那么可以发现我们对于</a:t>
            </a:r>
            <a:r>
              <a:rPr lang="en-US" altLang="zh-CN" sz="4000" dirty="0" smtClean="0"/>
              <a:t>[1,i]</a:t>
            </a:r>
            <a:r>
              <a:rPr lang="zh-CN" altLang="en-US" sz="4000" dirty="0" smtClean="0"/>
              <a:t>的同一种权值只需要保留最靠右端点的那个即可。（对于</a:t>
            </a:r>
            <a:r>
              <a:rPr lang="en-US" altLang="zh-CN" sz="4000" dirty="0" smtClean="0"/>
              <a:t>&gt;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的我们不必考虑，因为我们是在扫右端点啊！）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矩形 8"/>
          <p:cNvSpPr/>
          <p:nvPr/>
        </p:nvSpPr>
        <p:spPr>
          <a:xfrm>
            <a:off x="467544" y="548680"/>
            <a:ext cx="792088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所以令每种权值最右边的为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，其余的为</a:t>
            </a:r>
            <a:r>
              <a:rPr lang="en-US" altLang="zh-CN" sz="4000" dirty="0" smtClean="0"/>
              <a:t>0.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所以查询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l,i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的话，答案就是当前权值总数</a:t>
            </a:r>
            <a:r>
              <a:rPr lang="en-US" altLang="zh-CN" sz="4000" dirty="0" smtClean="0"/>
              <a:t>-[1,i-1]</a:t>
            </a:r>
            <a:r>
              <a:rPr lang="zh-CN" altLang="en-US" sz="4000" dirty="0" smtClean="0"/>
              <a:t>的前缀和。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令</a:t>
            </a:r>
            <a:r>
              <a:rPr lang="en-US" altLang="zh-CN" sz="4000" dirty="0"/>
              <a:t>last[</a:t>
            </a:r>
            <a:r>
              <a:rPr lang="en-US" altLang="zh-CN" sz="4000" dirty="0" err="1"/>
              <a:t>i</a:t>
            </a:r>
            <a:r>
              <a:rPr lang="en-US" altLang="zh-CN" sz="4000" dirty="0"/>
              <a:t>]</a:t>
            </a:r>
            <a:r>
              <a:rPr lang="zh-CN" altLang="en-US" sz="4000" dirty="0"/>
              <a:t>表示下标为</a:t>
            </a:r>
            <a:r>
              <a:rPr lang="en-US" altLang="zh-CN" sz="4000" dirty="0" err="1"/>
              <a:t>i</a:t>
            </a:r>
            <a:r>
              <a:rPr lang="zh-CN" altLang="en-US" sz="4000" dirty="0"/>
              <a:t>的元素的上一个与它权值相同的元素的下标，如果不存在就令</a:t>
            </a:r>
            <a:r>
              <a:rPr lang="en-US" altLang="zh-CN" sz="4000" dirty="0"/>
              <a:t>last[</a:t>
            </a:r>
            <a:r>
              <a:rPr lang="en-US" altLang="zh-CN" sz="4000" dirty="0" err="1"/>
              <a:t>i</a:t>
            </a:r>
            <a:r>
              <a:rPr lang="en-US" altLang="zh-CN" sz="4000" dirty="0"/>
              <a:t>]=0</a:t>
            </a:r>
            <a:r>
              <a:rPr lang="en-US" altLang="zh-CN" sz="4000" dirty="0" smtClean="0"/>
              <a:t>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那么当右端点从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扫到</a:t>
            </a:r>
            <a:r>
              <a:rPr lang="en-US" altLang="zh-CN" sz="4000" dirty="0" smtClean="0"/>
              <a:t>i+1</a:t>
            </a:r>
            <a:r>
              <a:rPr lang="zh-CN" altLang="en-US" sz="4000" dirty="0" smtClean="0"/>
              <a:t>时，只需令</a:t>
            </a:r>
            <a:r>
              <a:rPr lang="en-US" altLang="zh-CN" sz="4000" dirty="0" smtClean="0"/>
              <a:t>i+1</a:t>
            </a:r>
            <a:r>
              <a:rPr lang="zh-CN" altLang="en-US" sz="4000" dirty="0" smtClean="0"/>
              <a:t>为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，然后令</a:t>
            </a:r>
            <a:r>
              <a:rPr lang="en-US" altLang="zh-CN" sz="4000" dirty="0" smtClean="0"/>
              <a:t>last[i+1]=0</a:t>
            </a:r>
            <a:r>
              <a:rPr lang="zh-CN" altLang="en-US" sz="4000" dirty="0" smtClean="0"/>
              <a:t>即可。</a:t>
            </a:r>
            <a:endParaRPr lang="en-US" altLang="zh-CN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矩形 6"/>
          <p:cNvSpPr/>
          <p:nvPr/>
        </p:nvSpPr>
        <p:spPr>
          <a:xfrm>
            <a:off x="611560" y="620688"/>
            <a:ext cx="770485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zh-CN" sz="4000" dirty="0"/>
              <a:t>给定长度为</a:t>
            </a:r>
            <a:r>
              <a:rPr lang="en-US" altLang="zh-CN" sz="4000" dirty="0"/>
              <a:t>n</a:t>
            </a:r>
            <a:r>
              <a:rPr lang="zh-CN" altLang="zh-CN" sz="4000" dirty="0"/>
              <a:t>的</a:t>
            </a:r>
            <a:r>
              <a:rPr lang="zh-CN" altLang="zh-CN" sz="4000" dirty="0" smtClean="0"/>
              <a:t>数</a:t>
            </a:r>
            <a:r>
              <a:rPr lang="zh-CN" altLang="en-US" sz="4000" dirty="0" smtClean="0"/>
              <a:t>组</a:t>
            </a:r>
            <a:r>
              <a:rPr lang="en-US" altLang="zh-CN" sz="4000" dirty="0" smtClean="0"/>
              <a:t>a</a:t>
            </a:r>
            <a:r>
              <a:rPr lang="zh-CN" altLang="zh-CN" sz="4000" dirty="0" smtClean="0"/>
              <a:t>，</a:t>
            </a:r>
            <a:r>
              <a:rPr lang="zh-CN" altLang="zh-CN" sz="4000" dirty="0"/>
              <a:t>有</a:t>
            </a:r>
            <a:r>
              <a:rPr lang="en-US" altLang="zh-CN" sz="4000" dirty="0"/>
              <a:t>m</a:t>
            </a:r>
            <a:r>
              <a:rPr lang="zh-CN" altLang="zh-CN" sz="4000" dirty="0"/>
              <a:t>次询问，求区间</a:t>
            </a:r>
            <a:r>
              <a:rPr lang="en-US" altLang="zh-CN" sz="4000" dirty="0"/>
              <a:t>[</a:t>
            </a:r>
            <a:r>
              <a:rPr lang="en-US" altLang="zh-CN" sz="4000" dirty="0" err="1"/>
              <a:t>l,r</a:t>
            </a:r>
            <a:r>
              <a:rPr lang="en-US" altLang="zh-CN" sz="4000" dirty="0"/>
              <a:t>]</a:t>
            </a:r>
            <a:r>
              <a:rPr lang="zh-CN" altLang="zh-CN" sz="4000" dirty="0"/>
              <a:t>中第一个没出现过的自然数是多少</a:t>
            </a:r>
            <a:r>
              <a:rPr lang="zh-CN" altLang="zh-CN" sz="4000" dirty="0" smtClean="0"/>
              <a:t>。</a:t>
            </a:r>
            <a:r>
              <a:rPr lang="zh-CN" altLang="en-US" sz="4000" dirty="0" smtClean="0"/>
              <a:t>（</a:t>
            </a:r>
            <a:r>
              <a:rPr lang="en-US" altLang="zh-CN" sz="4000" dirty="0" smtClean="0"/>
              <a:t>bzoj3585 </a:t>
            </a:r>
            <a:r>
              <a:rPr lang="en-US" altLang="zh-CN" sz="4000" dirty="0" err="1" smtClean="0"/>
              <a:t>mex</a:t>
            </a:r>
            <a:r>
              <a:rPr lang="zh-CN" altLang="en-US" sz="4000" dirty="0" smtClean="0"/>
              <a:t>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</a:t>
            </a:r>
            <a:r>
              <a:rPr lang="en-US" altLang="zh-CN" sz="4000" dirty="0" smtClean="0"/>
              <a:t>0 6 2 1 6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答案当然是</a:t>
            </a:r>
            <a:r>
              <a:rPr lang="en-US" altLang="zh-CN" sz="4000" dirty="0" smtClean="0"/>
              <a:t>3</a:t>
            </a:r>
            <a:r>
              <a:rPr lang="zh-CN" altLang="en-US" sz="4000" dirty="0" smtClean="0"/>
              <a:t>啦。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764704"/>
            <a:ext cx="7704856" cy="51845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首先注意到一个无关紧要的问题（</a:t>
            </a:r>
            <a:r>
              <a:rPr lang="zh-CN" altLang="en-US" sz="4000" strike="sngStrike" dirty="0" smtClean="0"/>
              <a:t>那你还讲什么。。。</a:t>
            </a:r>
            <a:r>
              <a:rPr lang="zh-CN" altLang="en-US" sz="4000" dirty="0" smtClean="0"/>
              <a:t>），之前的题我们都有去权值在</a:t>
            </a:r>
            <a:r>
              <a:rPr lang="en-US" altLang="zh-CN" sz="4000" dirty="0" smtClean="0"/>
              <a:t>[1,n]</a:t>
            </a:r>
            <a:r>
              <a:rPr lang="zh-CN" altLang="en-US" sz="4000" dirty="0" smtClean="0"/>
              <a:t>的约定。。那这道题凭什么没有呢？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因为显然大于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的数显然不会对答案造成影响。。我们完全可以直接无视的。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395536" y="332656"/>
            <a:ext cx="8352928" cy="604867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考虑从左往右扫右端点</a:t>
            </a:r>
            <a:r>
              <a:rPr lang="en-US" altLang="zh-CN" sz="4000" dirty="0" smtClean="0"/>
              <a:t>r</a:t>
            </a:r>
            <a:r>
              <a:rPr lang="zh-CN" altLang="en-US" sz="4000" dirty="0" smtClean="0"/>
              <a:t>，假如说我们对于</a:t>
            </a:r>
            <a:r>
              <a:rPr lang="en-US" altLang="zh-CN" sz="4000" dirty="0" smtClean="0"/>
              <a:t>0~n</a:t>
            </a:r>
            <a:r>
              <a:rPr lang="zh-CN" altLang="en-US" sz="4000" dirty="0" smtClean="0"/>
              <a:t>的每一个数都只保留最靠右的一个，那么就与上一题类似了。。相当于是要支持单点修改、查询前缀</a:t>
            </a:r>
            <a:r>
              <a:rPr lang="en-US" altLang="zh-CN" sz="4000" dirty="0" smtClean="0"/>
              <a:t>min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因为假如说最靠右的</a:t>
            </a:r>
            <a:r>
              <a:rPr lang="en-US" altLang="zh-CN" sz="4000" dirty="0" err="1" smtClean="0"/>
              <a:t>i</a:t>
            </a:r>
            <a:r>
              <a:rPr lang="zh-CN" altLang="en-US" sz="4000" dirty="0" smtClean="0"/>
              <a:t>都在查询的</a:t>
            </a:r>
            <a:r>
              <a:rPr lang="en-US" altLang="zh-CN" sz="4000" dirty="0" smtClean="0"/>
              <a:t>l</a:t>
            </a:r>
            <a:r>
              <a:rPr lang="zh-CN" altLang="en-US" sz="4000" dirty="0" smtClean="0"/>
              <a:t>的左边了，那么它一定是不存在于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（我们认为</a:t>
            </a:r>
            <a:r>
              <a:rPr lang="en-US" altLang="zh-CN" sz="4000" dirty="0" smtClean="0"/>
              <a:t>a[0]=0</a:t>
            </a:r>
            <a:r>
              <a:rPr lang="zh-CN" altLang="en-US" sz="4000" dirty="0" smtClean="0"/>
              <a:t>）</a:t>
            </a:r>
            <a:endParaRPr lang="en-US" altLang="zh-CN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155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251520" y="260648"/>
            <a:ext cx="8640960" cy="640871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也可以从左往右扫左端点</a:t>
            </a:r>
            <a:r>
              <a:rPr lang="en-US" altLang="zh-CN" sz="4000" dirty="0" smtClean="0"/>
              <a:t>l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我们考虑用线段树维护右端点为</a:t>
            </a:r>
            <a:r>
              <a:rPr lang="en-US" altLang="zh-CN" sz="4000" dirty="0" smtClean="0"/>
              <a:t>[l…n]</a:t>
            </a:r>
            <a:r>
              <a:rPr lang="zh-CN" altLang="en-US" sz="4000" dirty="0" smtClean="0"/>
              <a:t>的答案。</a:t>
            </a:r>
            <a:r>
              <a:rPr lang="en-US" altLang="zh-CN" sz="4000" dirty="0" smtClean="0"/>
              <a:t>L=1</a:t>
            </a:r>
            <a:r>
              <a:rPr lang="zh-CN" altLang="en-US" sz="4000" dirty="0" smtClean="0"/>
              <a:t>的时候的答案可以一遍扫出来，从左往右扫，维护</a:t>
            </a:r>
            <a:r>
              <a:rPr lang="zh-CN" altLang="en-US" sz="4000" dirty="0"/>
              <a:t>每</a:t>
            </a:r>
            <a:r>
              <a:rPr lang="zh-CN" altLang="en-US" sz="4000" dirty="0" smtClean="0"/>
              <a:t>种小于等于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的权值当前是否出现过以及当前的答案；从</a:t>
            </a:r>
            <a:r>
              <a:rPr lang="en-US" altLang="zh-CN" sz="4000" dirty="0" smtClean="0"/>
              <a:t>l-&gt;l+1</a:t>
            </a:r>
            <a:r>
              <a:rPr lang="zh-CN" altLang="en-US" sz="4000" dirty="0" smtClean="0"/>
              <a:t>，区别在于</a:t>
            </a:r>
            <a:r>
              <a:rPr lang="en-US" altLang="zh-CN" sz="4000" dirty="0" smtClean="0"/>
              <a:t>l~</a:t>
            </a:r>
            <a:r>
              <a:rPr lang="zh-CN" altLang="en-US" sz="4000" dirty="0"/>
              <a:t>权</a:t>
            </a:r>
            <a:r>
              <a:rPr lang="zh-CN" altLang="en-US" sz="4000" dirty="0" smtClean="0"/>
              <a:t>值等于</a:t>
            </a:r>
            <a:r>
              <a:rPr lang="en-US" altLang="zh-CN" sz="4000" dirty="0" smtClean="0"/>
              <a:t>a[l]</a:t>
            </a:r>
            <a:r>
              <a:rPr lang="zh-CN" altLang="en-US" sz="4000" dirty="0" smtClean="0"/>
              <a:t>的下一个元素的下标（如果没有就是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）要对</a:t>
            </a:r>
            <a:r>
              <a:rPr lang="en-US" altLang="zh-CN" sz="4000" dirty="0" smtClean="0"/>
              <a:t>a[l]</a:t>
            </a:r>
            <a:r>
              <a:rPr lang="zh-CN" altLang="en-US" sz="4000" dirty="0" smtClean="0"/>
              <a:t>取</a:t>
            </a:r>
            <a:r>
              <a:rPr lang="en-US" altLang="zh-CN" sz="4000" dirty="0" smtClean="0"/>
              <a:t>min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这就是一</a:t>
            </a:r>
            <a:r>
              <a:rPr lang="zh-CN" altLang="en-US" sz="4000" dirty="0" smtClean="0"/>
              <a:t>个经典的标记问题了。</a:t>
            </a:r>
            <a:endParaRPr lang="en-US" altLang="zh-CN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107504" y="260648"/>
                <a:ext cx="5616624" cy="6192688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300" dirty="0"/>
                  <a:t>将</a:t>
                </a:r>
                <a:r>
                  <a:rPr lang="en-US" altLang="zh-CN" sz="4300" dirty="0"/>
                  <a:t>[</a:t>
                </a:r>
                <a:r>
                  <a:rPr lang="en-US" altLang="zh-CN" sz="4300" dirty="0" err="1"/>
                  <a:t>l,r</a:t>
                </a:r>
                <a:r>
                  <a:rPr lang="en-US" altLang="zh-CN" sz="4300" dirty="0"/>
                  <a:t>]</a:t>
                </a:r>
                <a:r>
                  <a:rPr lang="zh-CN" altLang="en-US" sz="4300" dirty="0"/>
                  <a:t>分成</a:t>
                </a:r>
                <a:r>
                  <a:rPr lang="en-US" altLang="zh-CN" sz="4300" dirty="0"/>
                  <a:t>[l,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4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4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4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4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4300" dirty="0"/>
                  <a:t>]+[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4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4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4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4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4300" dirty="0"/>
                  <a:t>+1,r</a:t>
                </a:r>
                <a:r>
                  <a:rPr lang="en-US" altLang="zh-CN" sz="4300" dirty="0" smtClean="0"/>
                  <a:t>],</a:t>
                </a:r>
                <a:r>
                  <a:rPr lang="zh-CN" altLang="en-US" sz="4300" dirty="0" smtClean="0"/>
                  <a:t>是要比分成</a:t>
                </a:r>
                <a:r>
                  <a:rPr lang="en-US" altLang="zh-CN" sz="4300" dirty="0" smtClean="0"/>
                  <a:t>[l</a:t>
                </a:r>
                <a:r>
                  <a:rPr lang="en-US" altLang="zh-CN" sz="4300" dirty="0"/>
                  <a:t>,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altLang="zh-CN" sz="4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4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4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4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4300" dirty="0"/>
                  <a:t>]+[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en-US" altLang="zh-CN" sz="4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4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4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4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4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4300" dirty="0"/>
                  <a:t>+1,r</a:t>
                </a:r>
                <a:r>
                  <a:rPr lang="en-US" altLang="zh-CN" sz="4300" dirty="0" smtClean="0"/>
                  <a:t>]</a:t>
                </a:r>
                <a:r>
                  <a:rPr lang="zh-CN" altLang="en-US" sz="4300" dirty="0" smtClean="0"/>
                  <a:t>好的，因为后者会导致左右子树大小差距过大。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107504" y="260648"/>
                <a:ext cx="5616624" cy="6192688"/>
              </a:xfrm>
              <a:blipFill rotWithShape="1">
                <a:blip r:embed="rId2"/>
                <a:stretch>
                  <a:fillRect l="-3909" t="-2067" r="-184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5" name="圆角矩形 24"/>
          <p:cNvSpPr/>
          <p:nvPr/>
        </p:nvSpPr>
        <p:spPr>
          <a:xfrm>
            <a:off x="5811631" y="205571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6459705" y="206744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5811632" y="1340767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7020271" y="2055712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7668345" y="206744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7020272" y="134076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5797943" y="627287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34" name="圆角矩形 33"/>
          <p:cNvSpPr/>
          <p:nvPr/>
        </p:nvSpPr>
        <p:spPr>
          <a:xfrm>
            <a:off x="5811632" y="3926455"/>
            <a:ext cx="16972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35" name="圆角矩形 34"/>
          <p:cNvSpPr/>
          <p:nvPr/>
        </p:nvSpPr>
        <p:spPr>
          <a:xfrm>
            <a:off x="7076833" y="4619732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36" name="圆角矩形 35"/>
          <p:cNvSpPr/>
          <p:nvPr/>
        </p:nvSpPr>
        <p:spPr>
          <a:xfrm>
            <a:off x="7640738" y="3933056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38" name="圆角矩形 37"/>
          <p:cNvSpPr/>
          <p:nvPr/>
        </p:nvSpPr>
        <p:spPr>
          <a:xfrm>
            <a:off x="5797943" y="3212975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39" name="圆角矩形 38"/>
          <p:cNvSpPr/>
          <p:nvPr/>
        </p:nvSpPr>
        <p:spPr>
          <a:xfrm>
            <a:off x="5835066" y="535165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40" name="圆角矩形 39"/>
          <p:cNvSpPr/>
          <p:nvPr/>
        </p:nvSpPr>
        <p:spPr>
          <a:xfrm>
            <a:off x="6483140" y="536339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41" name="圆角矩形 40"/>
          <p:cNvSpPr/>
          <p:nvPr/>
        </p:nvSpPr>
        <p:spPr>
          <a:xfrm>
            <a:off x="5835067" y="4636712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179512" y="3212976"/>
            <a:ext cx="8784976" cy="3528392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对于这个问题，还有一个解决方法，就是将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扩展到一个最接近的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的次幂，而如果</a:t>
            </a:r>
            <a:r>
              <a:rPr lang="en-US" altLang="zh-CN" sz="4000" dirty="0" smtClean="0"/>
              <a:t>n=2</a:t>
            </a:r>
            <a:r>
              <a:rPr lang="zh-CN" altLang="en-US" sz="4000" dirty="0" smtClean="0"/>
              <a:t>的次幂的话，它建出来的线段树必然是左右子树大小均等的。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2078556" y="2409152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2726630" y="2420888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2078557" y="1694208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3287196" y="2409153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3935270" y="2420889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3287197" y="1694209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4511332" y="2397416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5159406" y="2409152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4511333" y="1682472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5735468" y="238568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6383542" y="2397416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5735469" y="1670736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[7,8]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064868" y="980728"/>
            <a:ext cx="230245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4525856" y="980728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[5,8]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2040374" y="260648"/>
            <a:ext cx="4775215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[1,8]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23528" y="4149080"/>
                <a:ext cx="8568952" cy="2160240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线段树的树高是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𝑂</m:t>
                    </m:r>
                    <m:r>
                      <a:rPr lang="en-US" altLang="zh-CN" sz="4000" b="0" i="1" smtClean="0">
                        <a:latin typeface="Cambria Math"/>
                      </a:rPr>
                      <m:t>(</m:t>
                    </m:r>
                    <m:func>
                      <m:func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4000" b="0" i="0" smtClean="0">
                                <a:latin typeface="Cambria Math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𝑛</m:t>
                        </m:r>
                      </m:e>
                    </m:func>
                    <m:r>
                      <a:rPr lang="en-US" altLang="zh-CN" sz="40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4000" dirty="0" smtClean="0"/>
                  <a:t>的（</a:t>
                </a:r>
                <a:r>
                  <a:rPr lang="en-US" altLang="zh-CN" sz="4000" dirty="0" smtClean="0"/>
                  <a:t>n</a:t>
                </a:r>
                <a:r>
                  <a:rPr lang="zh-CN" altLang="en-US" sz="4000" dirty="0" smtClean="0"/>
                  <a:t>是区间长度），准确的说是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zh-CN" altLang="en-US" sz="4000" i="1" smtClean="0">
                            <a:latin typeface="Cambria Math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4000" i="1" smtClean="0">
                                <a:latin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zh-CN" sz="400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400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sz="4000" dirty="0" smtClean="0"/>
                  <a:t>。（有没有不会</a:t>
                </a:r>
                <a:r>
                  <a:rPr lang="en-US" altLang="zh-CN" sz="4000" dirty="0" smtClean="0"/>
                  <a:t>log</a:t>
                </a:r>
                <a:r>
                  <a:rPr lang="zh-CN" altLang="en-US" sz="4000" dirty="0" smtClean="0"/>
                  <a:t>的。。。）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23528" y="4149080"/>
                <a:ext cx="8568952" cy="2160240"/>
              </a:xfrm>
              <a:blipFill rotWithShape="1">
                <a:blip r:embed="rId2"/>
                <a:stretch>
                  <a:fillRect l="-2205" t="-5367" b="-14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5996644" y="249289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6644718" y="250463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5996645" y="1777953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7205284" y="249289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7853358" y="250463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7205285" y="177795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5982956" y="1064473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476276" y="320124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124350" y="3212976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2476277" y="2486296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3708798" y="249289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4276476" y="247456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4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4924550" y="2486296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4276477" y="1759616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[4,5]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2476277" y="1775309"/>
            <a:ext cx="1664569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[1,3]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2462460" y="1046136"/>
            <a:ext cx="289413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1043608" y="130392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52426" y="4005064"/>
                <a:ext cx="8468046" cy="2182376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任意一个区间</a:t>
                </a:r>
                <a:r>
                  <a:rPr lang="en-US" altLang="zh-CN" sz="4000" dirty="0" smtClean="0"/>
                  <a:t>[</a:t>
                </a:r>
                <a:r>
                  <a:rPr lang="en-US" altLang="zh-CN" sz="4000" dirty="0" err="1" smtClean="0"/>
                  <a:t>l,r</a:t>
                </a:r>
                <a:r>
                  <a:rPr lang="en-US" altLang="zh-CN" sz="4000" dirty="0" smtClean="0"/>
                  <a:t>]</a:t>
                </a:r>
                <a:r>
                  <a:rPr lang="zh-CN" altLang="en-US" sz="4000" dirty="0" smtClean="0"/>
                  <a:t>必然是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𝑂</m:t>
                    </m:r>
                    <m:r>
                      <a:rPr lang="en-US" altLang="zh-CN" sz="4000" b="0" i="1" smtClean="0">
                        <a:latin typeface="Cambria Math"/>
                      </a:rPr>
                      <m:t>(</m:t>
                    </m:r>
                    <m:func>
                      <m:func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funcPr>
                      <m:fNam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n-US" altLang="zh-CN" sz="4000" b="0" i="0" smtClean="0">
                                <a:latin typeface="Cambria Math"/>
                              </a:rPr>
                              <m:t>log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2</m:t>
                            </m:r>
                          </m:sub>
                        </m:sSub>
                      </m:fName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𝑛</m:t>
                        </m:r>
                      </m:e>
                    </m:func>
                    <m:r>
                      <a:rPr lang="en-US" altLang="zh-CN" sz="40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zh-CN" altLang="en-US" sz="4000" dirty="0" smtClean="0"/>
                  <a:t>个线段树子树的和，准确地说是至多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2(</m:t>
                    </m:r>
                    <m:d>
                      <m:dPr>
                        <m:begChr m:val="⌈"/>
                        <m:endChr m:val="⌉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4000" b="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  <m:r>
                      <a:rPr lang="en-US" altLang="zh-CN" sz="4000" b="0" i="1" smtClean="0">
                        <a:latin typeface="Cambria Math"/>
                      </a:rPr>
                      <m:t>−1)(</m:t>
                    </m:r>
                    <m:r>
                      <a:rPr lang="en-US" altLang="zh-CN" sz="4000" b="0" i="1" smtClean="0">
                        <a:latin typeface="Cambria Math"/>
                      </a:rPr>
                      <m:t>𝑛</m:t>
                    </m:r>
                    <m:r>
                      <a:rPr lang="en-US" altLang="zh-CN" sz="4000" b="0" i="1" smtClean="0">
                        <a:latin typeface="Cambria Math"/>
                      </a:rPr>
                      <m:t>&gt;2)</m:t>
                    </m:r>
                  </m:oMath>
                </a14:m>
                <a:r>
                  <a:rPr lang="en-US" altLang="zh-CN" sz="4000" dirty="0" smtClean="0"/>
                  <a:t>.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52426" y="4005064"/>
                <a:ext cx="8468046" cy="2182376"/>
              </a:xfrm>
              <a:blipFill rotWithShape="1">
                <a:blip r:embed="rId2"/>
                <a:stretch>
                  <a:fillRect l="-2304" t="-5307" b="-27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19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34" name="圆角矩形 33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37" name="圆角矩形 3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38" name="圆角矩形 3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40" name="圆角矩形 39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41" name="圆角矩形 40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42" name="圆角矩形 41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先</a:t>
            </a:r>
            <a:r>
              <a:rPr lang="zh-CN" altLang="en-US" sz="4000" dirty="0" smtClean="0"/>
              <a:t>来介绍一下树。。。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4" name="圆角矩形 53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55" name="圆角矩形 54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56" name="圆角矩形 55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57" name="圆角矩形 56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58" name="圆角矩形 57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59" name="圆角矩形 58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60" name="圆角矩形 59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61" name="圆角矩形 60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62" name="圆角矩形 61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63" name="圆角矩形 62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64" name="圆角矩形 63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65" name="圆角矩形 64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66" name="圆角矩形 65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67" name="圆角矩形 66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68" name="圆角矩形 67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69" name="圆角矩形 68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70" name="圆角矩形 69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71" name="圆角矩形 70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72" name="圆角矩形 71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73" name="圆角矩形 72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74" name="圆角矩形 73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75" name="圆角矩形 74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76" name="圆角矩形 75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77" name="圆角矩形 76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78" name="圆角矩形 77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401032" y="17966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1049106" y="1808356"/>
            <a:ext cx="432048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401033" y="1081676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609672" y="1796621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257746" y="1808357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1609673" y="1081677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2833808" y="1784884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481882" y="1796620"/>
            <a:ext cx="432048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2833809" y="106994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057944" y="1773148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706018" y="178488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4057945" y="105820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387344" y="368196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2848332" y="368196"/>
            <a:ext cx="230245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22" name="TextBox 21"/>
          <p:cNvSpPr txBox="1"/>
          <p:nvPr/>
        </p:nvSpPr>
        <p:spPr>
          <a:xfrm>
            <a:off x="107504" y="3861048"/>
            <a:ext cx="87849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考虑任意一层，假如有相邻三个节点都被询问区间完全覆盖，那么中间那个节点的父亲必然也会被完全覆盖。所以每一层至多有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个节点。</a:t>
            </a:r>
            <a:endParaRPr lang="zh-CN" altLang="en-US" sz="4000" dirty="0"/>
          </a:p>
        </p:txBody>
      </p:sp>
      <p:cxnSp>
        <p:nvCxnSpPr>
          <p:cNvPr id="25" name="直接箭头连接符 24"/>
          <p:cNvCxnSpPr/>
          <p:nvPr/>
        </p:nvCxnSpPr>
        <p:spPr>
          <a:xfrm>
            <a:off x="1307042" y="2488208"/>
            <a:ext cx="734679" cy="724768"/>
          </a:xfrm>
          <a:prstGeom prst="straightConnector1">
            <a:avLst/>
          </a:prstGeom>
          <a:ln w="12700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圆角矩形 27"/>
          <p:cNvSpPr/>
          <p:nvPr/>
        </p:nvSpPr>
        <p:spPr>
          <a:xfrm>
            <a:off x="941093" y="1657741"/>
            <a:ext cx="3116851" cy="830467"/>
          </a:xfrm>
          <a:prstGeom prst="roundRect">
            <a:avLst/>
          </a:prstGeom>
          <a:noFill/>
          <a:ln w="635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圆角矩形 30"/>
          <p:cNvSpPr/>
          <p:nvPr/>
        </p:nvSpPr>
        <p:spPr>
          <a:xfrm>
            <a:off x="2101122" y="3373642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32" name="圆角矩形 31"/>
          <p:cNvSpPr/>
          <p:nvPr/>
        </p:nvSpPr>
        <p:spPr>
          <a:xfrm>
            <a:off x="2668806" y="3362861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33" name="圆角矩形 32"/>
          <p:cNvSpPr/>
          <p:nvPr/>
        </p:nvSpPr>
        <p:spPr>
          <a:xfrm>
            <a:off x="3251308" y="3356992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46" name="圆角矩形 45"/>
          <p:cNvSpPr/>
          <p:nvPr/>
        </p:nvSpPr>
        <p:spPr>
          <a:xfrm>
            <a:off x="4357918" y="3249335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47" name="圆角矩形 46"/>
          <p:cNvSpPr/>
          <p:nvPr/>
        </p:nvSpPr>
        <p:spPr>
          <a:xfrm>
            <a:off x="4925602" y="3238554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48" name="圆角矩形 47"/>
          <p:cNvSpPr/>
          <p:nvPr/>
        </p:nvSpPr>
        <p:spPr>
          <a:xfrm>
            <a:off x="5508104" y="3232685"/>
            <a:ext cx="432049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49" name="圆角矩形 48"/>
          <p:cNvSpPr/>
          <p:nvPr/>
        </p:nvSpPr>
        <p:spPr>
          <a:xfrm>
            <a:off x="2101122" y="2673205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50" name="圆角矩形 49"/>
          <p:cNvSpPr/>
          <p:nvPr/>
        </p:nvSpPr>
        <p:spPr>
          <a:xfrm>
            <a:off x="4860032" y="2553320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51" name="TextBox 50"/>
          <p:cNvSpPr txBox="1"/>
          <p:nvPr/>
        </p:nvSpPr>
        <p:spPr>
          <a:xfrm>
            <a:off x="6104455" y="625568"/>
            <a:ext cx="28803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子树的数量就是子树根节点的数量。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179512" y="4653136"/>
            <a:ext cx="8496944" cy="18002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如何存储？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1</a:t>
            </a:r>
            <a:r>
              <a:rPr lang="zh-CN" altLang="en-US" sz="4000" dirty="0" smtClean="0"/>
              <a:t>、记下每个节点的左右儿子编号。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圆角矩形 15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32" name="圆角矩形 31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33" name="圆角矩形 32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34" name="圆角矩形 33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35" name="圆角矩形 34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36" name="圆角矩形 35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37" name="圆角矩形 36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38" name="圆角矩形 37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9" name="圆角矩形 38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40" name="圆角矩形 39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509120"/>
            <a:ext cx="8468046" cy="1678320"/>
          </a:xfrm>
        </p:spPr>
        <p:txBody>
          <a:bodyPr/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一棵建立在长度为</a:t>
            </a:r>
            <a:r>
              <a:rPr lang="en-US" altLang="zh-CN" sz="4000" dirty="0"/>
              <a:t>n</a:t>
            </a:r>
            <a:r>
              <a:rPr lang="zh-CN" altLang="en-US" sz="4000" dirty="0"/>
              <a:t>的区间上的线段树有多少个节点</a:t>
            </a:r>
            <a:r>
              <a:rPr lang="zh-CN" altLang="en-US" sz="4000" dirty="0" smtClean="0"/>
              <a:t>？（思考一下</a:t>
            </a:r>
            <a:r>
              <a:rPr lang="en-US" altLang="zh-CN" sz="4000" dirty="0" smtClean="0"/>
              <a:t>~</a:t>
            </a:r>
            <a:r>
              <a:rPr lang="zh-CN" altLang="en-US" sz="4000" dirty="0" smtClean="0"/>
              <a:t>）</a:t>
            </a: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509120"/>
            <a:ext cx="8324030" cy="1678320"/>
          </a:xfrm>
        </p:spPr>
        <p:txBody>
          <a:bodyPr/>
          <a:lstStyle/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2n-1</a:t>
            </a:r>
            <a:r>
              <a:rPr lang="zh-CN" altLang="en-US" sz="4000" dirty="0" smtClean="0"/>
              <a:t>！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非</a:t>
            </a:r>
            <a:r>
              <a:rPr lang="zh-CN" altLang="en-US" sz="4000" dirty="0"/>
              <a:t>叶子节点</a:t>
            </a:r>
            <a:r>
              <a:rPr lang="en-US" altLang="zh-CN" sz="4000" dirty="0">
                <a:sym typeface="Wingdings" pitchFamily="2" charset="2"/>
              </a:rPr>
              <a:t></a:t>
            </a:r>
            <a:r>
              <a:rPr lang="zh-CN" altLang="en-US" sz="4000" dirty="0">
                <a:sym typeface="Wingdings" pitchFamily="2" charset="2"/>
              </a:rPr>
              <a:t>一次</a:t>
            </a:r>
            <a:r>
              <a:rPr lang="zh-CN" altLang="en-US" sz="4000" dirty="0" smtClean="0">
                <a:sym typeface="Wingdings" pitchFamily="2" charset="2"/>
              </a:rPr>
              <a:t>合并</a:t>
            </a:r>
            <a:endParaRPr lang="en-US" altLang="zh-CN" sz="4000" dirty="0" smtClean="0">
              <a:sym typeface="Wingdings" pitchFamily="2" charset="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200844" y="2708920"/>
                <a:ext cx="8752071" cy="3709580"/>
              </a:xfrm>
            </p:spPr>
            <p:txBody>
              <a:bodyPr/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如何存储？</a:t>
                </a:r>
                <a:endParaRPr lang="en-US" altLang="zh-CN" sz="4000" dirty="0" smtClean="0"/>
              </a:p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en-US" altLang="zh-CN" sz="4000" dirty="0" smtClean="0"/>
                  <a:t>2</a:t>
                </a:r>
                <a:r>
                  <a:rPr lang="zh-CN" altLang="en-US" sz="4000" dirty="0"/>
                  <a:t>、以</a:t>
                </a:r>
                <a:r>
                  <a:rPr lang="en-US" altLang="zh-CN" sz="4000" dirty="0"/>
                  <a:t>1</a:t>
                </a:r>
                <a:r>
                  <a:rPr lang="zh-CN" altLang="en-US" sz="4000" dirty="0"/>
                  <a:t>号节点为根。</a:t>
                </a:r>
                <a:r>
                  <a:rPr lang="en-US" altLang="zh-CN" sz="4000" dirty="0"/>
                  <a:t>x</a:t>
                </a:r>
                <a:r>
                  <a:rPr lang="zh-CN" altLang="en-US" sz="4000" dirty="0"/>
                  <a:t>号节点的父亲是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zh-CN" altLang="en-US" sz="40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40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4000" i="1">
                                <a:latin typeface="Cambria Math"/>
                              </a:rPr>
                              <m:t>𝑥</m:t>
                            </m:r>
                          </m:num>
                          <m:den>
                            <m:r>
                              <a:rPr lang="en-US" altLang="zh-CN" sz="40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zh-CN" altLang="en-US" sz="4000" dirty="0"/>
                  <a:t> （如果有的话） ，</a:t>
                </a:r>
                <a:r>
                  <a:rPr lang="en-US" altLang="zh-CN" sz="4000" dirty="0"/>
                  <a:t>x</a:t>
                </a:r>
                <a:r>
                  <a:rPr lang="zh-CN" altLang="en-US" sz="4000" dirty="0"/>
                  <a:t>号节点的左儿子是</a:t>
                </a:r>
                <a:r>
                  <a:rPr lang="en-US" altLang="zh-CN" sz="4000" dirty="0"/>
                  <a:t>2x</a:t>
                </a:r>
                <a:r>
                  <a:rPr lang="zh-CN" altLang="en-US" sz="4000" dirty="0"/>
                  <a:t>、右儿子是</a:t>
                </a:r>
                <a:r>
                  <a:rPr lang="en-US" altLang="zh-CN" sz="4000" dirty="0"/>
                  <a:t>2x+1</a:t>
                </a:r>
                <a:r>
                  <a:rPr lang="zh-CN" altLang="en-US" sz="4000" dirty="0"/>
                  <a:t>（如果有的话）。</a:t>
                </a:r>
              </a:p>
              <a:p>
                <a:endParaRPr lang="zh-CN" altLang="en-US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200844" y="2708920"/>
                <a:ext cx="8752071" cy="3709580"/>
              </a:xfrm>
              <a:blipFill rotWithShape="1">
                <a:blip r:embed="rId2"/>
                <a:stretch>
                  <a:fillRect l="-2228" t="-2791" r="-1323" b="-39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3405086" y="2561041"/>
            <a:ext cx="87888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8</a:t>
            </a:r>
            <a:r>
              <a:rPr lang="en-US" altLang="zh-CN" sz="4000" dirty="0" smtClean="0"/>
              <a:t>:1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434868" y="2561041"/>
            <a:ext cx="929219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9:2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405087" y="1846097"/>
            <a:ext cx="195900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4:[1,2]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5508105" y="1884644"/>
            <a:ext cx="864095" cy="563641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5:3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6547414" y="1855348"/>
            <a:ext cx="90490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6:4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7596336" y="1867085"/>
            <a:ext cx="936104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7:5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6516216" y="1135110"/>
            <a:ext cx="201622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3:[4,5]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405087" y="1135110"/>
            <a:ext cx="296711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2:[1,3]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391269" y="405937"/>
            <a:ext cx="514117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r>
              <a:rPr lang="en-US" altLang="zh-CN" sz="4000" dirty="0"/>
              <a:t>:</a:t>
            </a:r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23528" y="3284984"/>
                <a:ext cx="8496944" cy="2952328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节点编号的上界是多少？（思考一下</a:t>
                </a:r>
                <a:r>
                  <a:rPr lang="en-US" altLang="zh-CN" sz="4000" dirty="0" smtClean="0"/>
                  <a:t>~</a:t>
                </a:r>
                <a:r>
                  <a:rPr lang="zh-CN" altLang="en-US" sz="4000" dirty="0" smtClean="0"/>
                  <a:t>）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（线段树的树高是</a:t>
                </a:r>
                <a14:m>
                  <m:oMath xmlns:m="http://schemas.openxmlformats.org/officeDocument/2006/math">
                    <m:d>
                      <m:dPr>
                        <m:begChr m:val="⌈"/>
                        <m:endChr m:val="⌉"/>
                        <m:ctrlPr>
                          <a:rPr lang="zh-CN" altLang="en-US" sz="4000" i="1" smtClean="0">
                            <a:latin typeface="Cambria Math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4000" i="1" smtClean="0">
                                <a:latin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zh-CN" sz="400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400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sz="4000" dirty="0" smtClean="0"/>
                  <a:t>）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23528" y="3284984"/>
                <a:ext cx="8496944" cy="2952328"/>
              </a:xfrm>
              <a:blipFill rotWithShape="1">
                <a:blip r:embed="rId2"/>
                <a:stretch>
                  <a:fillRect l="-2224" t="-351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3405086" y="2561041"/>
            <a:ext cx="878882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8</a:t>
            </a:r>
            <a:r>
              <a:rPr lang="en-US" altLang="zh-CN" sz="4000" dirty="0" smtClean="0"/>
              <a:t>:1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4434868" y="2561041"/>
            <a:ext cx="929219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9:2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405087" y="1846097"/>
            <a:ext cx="195900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4:[1,2]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5508105" y="1884644"/>
            <a:ext cx="864095" cy="563641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5:3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6547414" y="1855348"/>
            <a:ext cx="904906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6:4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7596336" y="1867085"/>
            <a:ext cx="936104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7:5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6516216" y="1135110"/>
            <a:ext cx="201622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3:[4,5]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3405087" y="1135110"/>
            <a:ext cx="2967113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2:[1,3]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391269" y="405937"/>
            <a:ext cx="514117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r>
              <a:rPr lang="en-US" altLang="zh-CN" sz="4000" dirty="0"/>
              <a:t>:</a:t>
            </a:r>
            <a:r>
              <a:rPr lang="en-US" altLang="zh-CN" sz="4000" dirty="0" smtClean="0"/>
              <a:t>[1,5]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23528" y="309547"/>
                <a:ext cx="8568952" cy="5783749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考虑第</a:t>
                </a:r>
                <a:r>
                  <a:rPr lang="en-US" altLang="zh-CN" sz="4000" dirty="0" err="1" smtClean="0"/>
                  <a:t>i</a:t>
                </a:r>
                <a:r>
                  <a:rPr lang="zh-CN" altLang="en-US" sz="4000" dirty="0" smtClean="0"/>
                  <a:t>层（根节点在第</a:t>
                </a:r>
                <a:r>
                  <a:rPr lang="en-US" altLang="zh-CN" sz="4000" dirty="0"/>
                  <a:t>0</a:t>
                </a:r>
                <a:r>
                  <a:rPr lang="zh-CN" altLang="en-US" sz="4000" dirty="0" smtClean="0"/>
                  <a:t>层）最大的节点编号</a:t>
                </a:r>
                <a:r>
                  <a:rPr lang="en-US" altLang="zh-CN" sz="4000" dirty="0" err="1" smtClean="0"/>
                  <a:t>a</a:t>
                </a:r>
                <a:r>
                  <a:rPr lang="en-US" altLang="zh-CN" sz="4000" baseline="-25000" dirty="0" err="1" smtClean="0"/>
                  <a:t>i</a:t>
                </a:r>
                <a:r>
                  <a:rPr lang="zh-CN" altLang="en-US" sz="4000" dirty="0" smtClean="0"/>
                  <a:t>，则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eqArr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1,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=0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2</m:t>
                                </m:r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+1,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&gt;0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zh-CN" sz="4000" dirty="0" smtClean="0"/>
                  <a:t>.</a:t>
                </a:r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那么就有</a:t>
                </a:r>
                <a:r>
                  <a:rPr lang="en-US" altLang="zh-CN" sz="4000" dirty="0" err="1" smtClean="0"/>
                  <a:t>a</a:t>
                </a:r>
                <a:r>
                  <a:rPr lang="en-US" altLang="zh-CN" sz="4000" baseline="-25000" dirty="0" err="1" smtClean="0"/>
                  <a:t>i</a:t>
                </a:r>
                <a:r>
                  <a:rPr lang="en-US" altLang="zh-CN" sz="4000" dirty="0" smtClean="0"/>
                  <a:t>=2</a:t>
                </a:r>
                <a:r>
                  <a:rPr lang="en-US" altLang="zh-CN" sz="4000" baseline="30000" dirty="0" smtClean="0"/>
                  <a:t>i+1</a:t>
                </a:r>
                <a:r>
                  <a:rPr lang="en-US" altLang="zh-CN" sz="4000" dirty="0" smtClean="0"/>
                  <a:t>-1.</a:t>
                </a:r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（不会差比列？直接考虑</a:t>
                </a:r>
                <a:r>
                  <a:rPr lang="en-US" altLang="zh-CN" sz="4000" dirty="0" smtClean="0"/>
                  <a:t>a</a:t>
                </a:r>
                <a:r>
                  <a:rPr lang="en-US" altLang="zh-CN" sz="4000" baseline="-25000" dirty="0" smtClean="0"/>
                  <a:t>i</a:t>
                </a:r>
                <a:r>
                  <a:rPr lang="en-US" altLang="zh-CN" sz="4000" dirty="0" smtClean="0"/>
                  <a:t>+1</a:t>
                </a:r>
                <a:r>
                  <a:rPr lang="zh-CN" altLang="en-US" sz="4000" dirty="0" smtClean="0"/>
                  <a:t>）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所以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𝑎𝑛𝑠</m:t>
                    </m:r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d>
                          <m:dPr>
                            <m:begChr m:val="⌈"/>
                            <m:endChr m:val="⌉"/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zh-CN" sz="4000" b="0" i="1" smtClean="0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4000" b="0" i="0" smtClean="0">
                                        <a:latin typeface="Cambria Math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altLang="zh-CN" sz="4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fName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𝑛</m:t>
                                </m:r>
                              </m:e>
                            </m:func>
                          </m:e>
                        </m:d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sSup>
                      <m:sSup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2</m:t>
                        </m:r>
                      </m:e>
                      <m:sup>
                        <m:d>
                          <m:dPr>
                            <m:begChr m:val="⌈"/>
                            <m:endChr m:val="⌉"/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dPr>
                          <m:e>
                            <m:func>
                              <m:func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funcPr>
                              <m:fName>
                                <m:sSub>
                                  <m:sSubPr>
                                    <m:ctrlPr>
                                      <a:rPr lang="en-US" altLang="zh-CN" sz="4000" b="0" i="1" smtClean="0">
                                        <a:latin typeface="Cambria Math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altLang="zh-CN" sz="4000" b="0" i="0" smtClean="0">
                                        <a:latin typeface="Cambria Math"/>
                                      </a:rPr>
                                      <m:t>log</m:t>
                                    </m:r>
                                  </m:e>
                                  <m:sub>
                                    <m:r>
                                      <a:rPr lang="en-US" altLang="zh-CN" sz="4000" b="0" i="1" smtClean="0">
                                        <a:latin typeface="Cambria Math"/>
                                      </a:rPr>
                                      <m:t>2</m:t>
                                    </m:r>
                                  </m:sub>
                                </m:sSub>
                              </m:fName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𝑛</m:t>
                                </m:r>
                              </m:e>
                            </m:func>
                          </m:e>
                        </m:d>
                      </m:sup>
                    </m:sSup>
                    <m:r>
                      <a:rPr lang="en-US" altLang="zh-CN" sz="4000" b="0" i="1" smtClean="0">
                        <a:latin typeface="Cambria Math"/>
                      </a:rPr>
                      <m:t>−1&lt;</m:t>
                    </m:r>
                    <m:sSup>
                      <m:sSup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2</m:t>
                        </m:r>
                      </m:e>
                      <m:sup>
                        <m:func>
                          <m:func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4000" b="0" i="0" smtClean="0">
                                    <a:latin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𝑛</m:t>
                            </m:r>
                          </m:e>
                        </m:func>
                        <m:r>
                          <a:rPr lang="en-US" altLang="zh-CN" sz="4000" b="0" i="1" smtClean="0">
                            <a:latin typeface="Cambria Math"/>
                          </a:rPr>
                          <m:t>+2</m:t>
                        </m:r>
                      </m:sup>
                    </m:sSup>
                    <m:r>
                      <a:rPr lang="en-US" altLang="zh-CN" sz="4000" b="0" i="1" smtClean="0">
                        <a:latin typeface="Cambria Math"/>
                      </a:rPr>
                      <m:t>−1=4</m:t>
                    </m:r>
                    <m:r>
                      <a:rPr lang="en-US" altLang="zh-CN" sz="4000" b="0" i="1" smtClean="0">
                        <a:latin typeface="Cambria Math"/>
                      </a:rPr>
                      <m:t>𝑛</m:t>
                    </m:r>
                    <m:r>
                      <a:rPr lang="en-US" altLang="zh-CN" sz="4000" b="0" i="1" smtClean="0">
                        <a:latin typeface="Cambria Math"/>
                      </a:rPr>
                      <m:t>−1</m:t>
                    </m:r>
                  </m:oMath>
                </a14:m>
                <a:r>
                  <a:rPr lang="en-US" altLang="zh-CN" sz="4000" dirty="0" smtClean="0"/>
                  <a:t>.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23528" y="309547"/>
                <a:ext cx="8568952" cy="5783749"/>
              </a:xfrm>
              <a:blipFill rotWithShape="1">
                <a:blip r:embed="rId2"/>
                <a:stretch>
                  <a:fillRect l="-2205" t="-20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29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04664"/>
            <a:ext cx="8324030" cy="57827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什么是无根树？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2483768" y="3413684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177811" y="1532537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580112" y="14953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139952" y="486916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5940152" y="3413684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252841" y="29969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/>
          <p:cNvCxnSpPr>
            <a:stCxn id="8" idx="4"/>
            <a:endCxn id="7" idx="7"/>
          </p:cNvCxnSpPr>
          <p:nvPr/>
        </p:nvCxnSpPr>
        <p:spPr>
          <a:xfrm flipH="1">
            <a:off x="2914007" y="2036593"/>
            <a:ext cx="515832" cy="1450908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>
            <a:endCxn id="9" idx="2"/>
          </p:cNvCxnSpPr>
          <p:nvPr/>
        </p:nvCxnSpPr>
        <p:spPr>
          <a:xfrm flipV="1">
            <a:off x="3681867" y="1747380"/>
            <a:ext cx="1898245" cy="215396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" idx="0"/>
          </p:cNvCxnSpPr>
          <p:nvPr/>
        </p:nvCxnSpPr>
        <p:spPr>
          <a:xfrm flipH="1">
            <a:off x="4504869" y="2036593"/>
            <a:ext cx="1333159" cy="960359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>
            <a:stCxn id="12" idx="4"/>
          </p:cNvCxnSpPr>
          <p:nvPr/>
        </p:nvCxnSpPr>
        <p:spPr>
          <a:xfrm flipH="1">
            <a:off x="4373073" y="3501008"/>
            <a:ext cx="131796" cy="1363584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>
            <a:endCxn id="11" idx="2"/>
          </p:cNvCxnSpPr>
          <p:nvPr/>
        </p:nvCxnSpPr>
        <p:spPr>
          <a:xfrm>
            <a:off x="4768673" y="3413684"/>
            <a:ext cx="1171479" cy="252028"/>
          </a:xfrm>
          <a:prstGeom prst="line">
            <a:avLst/>
          </a:prstGeom>
          <a:ln w="635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323529" y="3282416"/>
            <a:ext cx="93610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8:1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323528" y="1123449"/>
            <a:ext cx="8496944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r>
              <a:rPr lang="en-US" altLang="zh-CN" sz="4000" dirty="0"/>
              <a:t>:</a:t>
            </a:r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23528" y="180131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r>
              <a:rPr lang="en-US" altLang="zh-CN" sz="4000" dirty="0" smtClean="0"/>
              <a:t>:[1,4]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5076056" y="1807682"/>
            <a:ext cx="374441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3:[5,7]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323528" y="2529775"/>
            <a:ext cx="20246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4:[1,2]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483768" y="2529775"/>
            <a:ext cx="244827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r>
              <a:rPr lang="en-US" altLang="zh-CN" sz="4000" dirty="0" smtClean="0"/>
              <a:t>:[3,4]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1412032" y="3282416"/>
            <a:ext cx="93610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9:2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2483768" y="3282416"/>
            <a:ext cx="1152128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10:3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3779912" y="3282416"/>
            <a:ext cx="1152128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11:4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5076056" y="2547766"/>
            <a:ext cx="244827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6:[5,6]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7668344" y="2547766"/>
            <a:ext cx="1152128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7:7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5050526" y="3256309"/>
            <a:ext cx="117765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12:5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6346670" y="3284984"/>
            <a:ext cx="117765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13:6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23528" y="764704"/>
            <a:ext cx="8424936" cy="54006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那么具体该如何实现线段树呢？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一般来讲，线段树都是递归实现的。（在某些特定条件下非递归实现会比递归快一些。）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467544" y="692696"/>
            <a:ext cx="8136904" cy="5472608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约定几个变量：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node</a:t>
            </a:r>
            <a:r>
              <a:rPr lang="zh-CN" altLang="en-US" sz="4000" dirty="0"/>
              <a:t>表示当前节点，</a:t>
            </a:r>
            <a:r>
              <a:rPr lang="en-US" altLang="zh-CN" sz="4000" dirty="0"/>
              <a:t>[</a:t>
            </a:r>
            <a:r>
              <a:rPr lang="en-US" altLang="zh-CN" sz="4000" dirty="0" err="1"/>
              <a:t>l,r</a:t>
            </a:r>
            <a:r>
              <a:rPr lang="en-US" altLang="zh-CN" sz="4000" dirty="0"/>
              <a:t>]</a:t>
            </a:r>
            <a:r>
              <a:rPr lang="zh-CN" altLang="en-US" sz="4000" dirty="0"/>
              <a:t>表示当前节点所在</a:t>
            </a:r>
            <a:r>
              <a:rPr lang="zh-CN" altLang="en-US" sz="4000" dirty="0" smtClean="0"/>
              <a:t>区间，</a:t>
            </a:r>
            <a:r>
              <a:rPr lang="en-US" altLang="zh-CN" sz="4000" dirty="0" err="1" smtClean="0"/>
              <a:t>lson</a:t>
            </a:r>
            <a:r>
              <a:rPr lang="zh-CN" altLang="en-US" sz="4000" dirty="0" smtClean="0"/>
              <a:t>表示</a:t>
            </a:r>
            <a:r>
              <a:rPr lang="en-US" altLang="zh-CN" sz="4000" dirty="0" smtClean="0"/>
              <a:t>node</a:t>
            </a:r>
            <a:r>
              <a:rPr lang="zh-CN" altLang="en-US" sz="4000" dirty="0" smtClean="0"/>
              <a:t>的左儿子，</a:t>
            </a:r>
            <a:r>
              <a:rPr lang="en-US" altLang="zh-CN" sz="4000" dirty="0" err="1" smtClean="0"/>
              <a:t>rson</a:t>
            </a:r>
            <a:r>
              <a:rPr lang="zh-CN" altLang="en-US" sz="4000" dirty="0" smtClean="0"/>
              <a:t>表示</a:t>
            </a:r>
            <a:r>
              <a:rPr lang="en-US" altLang="zh-CN" sz="4000" dirty="0" smtClean="0"/>
              <a:t>node</a:t>
            </a:r>
            <a:r>
              <a:rPr lang="zh-CN" altLang="en-US" sz="4000" dirty="0" smtClean="0"/>
              <a:t>的右儿子，（在第二种存储方式中有</a:t>
            </a:r>
            <a:r>
              <a:rPr lang="en-US" altLang="zh-CN" sz="4000" dirty="0" err="1" smtClean="0"/>
              <a:t>lson</a:t>
            </a:r>
            <a:r>
              <a:rPr lang="en-US" altLang="zh-CN" sz="4000" dirty="0" smtClean="0"/>
              <a:t>=2node,rson=2node+1</a:t>
            </a:r>
            <a:r>
              <a:rPr lang="zh-CN" altLang="en-US" sz="4000" dirty="0" smtClean="0"/>
              <a:t>），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</a:t>
            </a:r>
            <a:r>
              <a:rPr lang="zh-CN" altLang="en-US" sz="4000" dirty="0" smtClean="0"/>
              <a:t>表示</a:t>
            </a:r>
            <a:r>
              <a:rPr lang="en-US" altLang="zh-CN" sz="4000" dirty="0" smtClean="0"/>
              <a:t>node</a:t>
            </a:r>
            <a:r>
              <a:rPr lang="zh-CN" altLang="en-US" sz="4000" dirty="0" smtClean="0"/>
              <a:t>中所存储的信息（比如最大值、和等）。</a:t>
            </a:r>
            <a:endParaRPr lang="zh-CN" altLang="en-US" sz="4000" dirty="0"/>
          </a:p>
          <a:p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04664"/>
            <a:ext cx="8252022" cy="597666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常用的一些函数（说明及伪代码）：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/>
              <a:t>M</a:t>
            </a:r>
            <a:r>
              <a:rPr lang="en-US" altLang="zh-CN" sz="4000" dirty="0" smtClean="0"/>
              <a:t>erge(u,l1,r1,v,l2,r2)//</a:t>
            </a:r>
            <a:r>
              <a:rPr lang="zh-CN" altLang="en-US" sz="4000" dirty="0" smtClean="0"/>
              <a:t>合并</a:t>
            </a:r>
            <a:r>
              <a:rPr lang="en-US" altLang="zh-CN" sz="4000" dirty="0" smtClean="0"/>
              <a:t>u</a:t>
            </a:r>
            <a:r>
              <a:rPr lang="zh-CN" altLang="en-US" sz="4000" dirty="0" smtClean="0"/>
              <a:t>、</a:t>
            </a:r>
            <a:r>
              <a:rPr lang="en-US" altLang="zh-CN" sz="4000" dirty="0" smtClean="0"/>
              <a:t>v</a:t>
            </a:r>
            <a:r>
              <a:rPr lang="zh-CN" altLang="en-US" sz="4000" dirty="0" smtClean="0"/>
              <a:t>两个节点的信息，</a:t>
            </a:r>
            <a:r>
              <a:rPr lang="en-US" altLang="zh-CN" sz="4000" dirty="0" smtClean="0"/>
              <a:t>u</a:t>
            </a:r>
            <a:r>
              <a:rPr lang="zh-CN" altLang="en-US" sz="4000" dirty="0" smtClean="0"/>
              <a:t>、</a:t>
            </a:r>
            <a:r>
              <a:rPr lang="en-US" altLang="zh-CN" sz="4000" dirty="0" smtClean="0"/>
              <a:t>v</a:t>
            </a:r>
            <a:r>
              <a:rPr lang="zh-CN" altLang="en-US" sz="4000" dirty="0" smtClean="0"/>
              <a:t>代表的区间分别是</a:t>
            </a:r>
            <a:r>
              <a:rPr lang="en-US" altLang="zh-CN" sz="4000" dirty="0" smtClean="0"/>
              <a:t>[l1,r1]</a:t>
            </a:r>
            <a:r>
              <a:rPr lang="zh-CN" altLang="en-US" sz="4000" dirty="0" smtClean="0"/>
              <a:t>、</a:t>
            </a:r>
            <a:r>
              <a:rPr lang="en-US" altLang="zh-CN" sz="4000" dirty="0" smtClean="0"/>
              <a:t>[l2,r2]</a:t>
            </a:r>
            <a:r>
              <a:rPr lang="zh-CN" altLang="en-US" sz="4000" dirty="0" smtClean="0"/>
              <a:t>，要求两个区间不相交。函数返回合并的结果。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95536" y="260648"/>
                <a:ext cx="8496944" cy="6120680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 smtClean="0"/>
                  <a:t>Build(</a:t>
                </a:r>
                <a:r>
                  <a:rPr lang="en-US" altLang="zh-CN" sz="3500" dirty="0" err="1"/>
                  <a:t>node,l,r</a:t>
                </a:r>
                <a:r>
                  <a:rPr lang="en-US" altLang="zh-CN" sz="3500" dirty="0"/>
                  <a:t>)//</a:t>
                </a:r>
                <a:r>
                  <a:rPr lang="zh-CN" altLang="en-US" sz="3500" dirty="0"/>
                  <a:t>初始化以</a:t>
                </a:r>
                <a:r>
                  <a:rPr lang="en-US" altLang="zh-CN" sz="3500" dirty="0"/>
                  <a:t>node</a:t>
                </a:r>
                <a:r>
                  <a:rPr lang="zh-CN" altLang="en-US" sz="3500" dirty="0"/>
                  <a:t>为根的子树</a:t>
                </a:r>
                <a:endParaRPr lang="en-US" altLang="zh-CN" sz="3500" dirty="0"/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 smtClean="0"/>
                  <a:t>If l=r</a:t>
                </a:r>
              </a:p>
              <a:p>
                <a:pPr marL="630555" lvl="2" indent="-285750">
                  <a:buFont typeface="Wingdings" panose="05000000000000000000" pitchFamily="2" charset="2"/>
                  <a:buChar char="ü"/>
                </a:pPr>
                <a:r>
                  <a:rPr lang="zh-CN" altLang="en-US" sz="3500" dirty="0" smtClean="0"/>
                  <a:t>直接处理叶子节点的情况。</a:t>
                </a:r>
                <a:endParaRPr lang="en-US" altLang="zh-CN" sz="3500" dirty="0" smtClean="0"/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 smtClean="0"/>
                  <a:t>else</a:t>
                </a:r>
              </a:p>
              <a:p>
                <a:pPr marL="630238" lvl="2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/>
                  <a:t>Build(</a:t>
                </a:r>
                <a:r>
                  <a:rPr lang="en-US" altLang="zh-CN" sz="3500" dirty="0" err="1"/>
                  <a:t>lson,l</a:t>
                </a:r>
                <a:r>
                  <a:rPr lang="en-US" altLang="zh-CN" sz="3500" dirty="0"/>
                  <a:t>,</a:t>
                </a:r>
                <a:r>
                  <a:rPr lang="zh-CN" altLang="en-US" sz="35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zh-CN" altLang="en-US" sz="35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5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5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5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500" dirty="0"/>
                  <a:t>)</a:t>
                </a:r>
              </a:p>
              <a:p>
                <a:pPr marL="630238" lvl="2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/>
                  <a:t>Build(</a:t>
                </a:r>
                <a:r>
                  <a:rPr lang="en-US" altLang="zh-CN" sz="3500" dirty="0" err="1"/>
                  <a:t>rson</a:t>
                </a:r>
                <a:r>
                  <a:rPr lang="en-US" altLang="zh-CN" sz="3500" dirty="0"/>
                  <a:t>,</a:t>
                </a:r>
                <a:r>
                  <a:rPr lang="zh-CN" altLang="en-US" sz="35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zh-CN" altLang="en-US" sz="35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5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5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5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500" dirty="0"/>
                  <a:t>+1,r)</a:t>
                </a:r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500" dirty="0" err="1" smtClean="0"/>
                  <a:t>Segt</a:t>
                </a:r>
                <a:r>
                  <a:rPr lang="en-US" altLang="zh-CN" sz="3500" dirty="0" smtClean="0"/>
                  <a:t>[node]=merge(</a:t>
                </a:r>
                <a:r>
                  <a:rPr lang="en-US" altLang="zh-CN" sz="3500" dirty="0"/>
                  <a:t>lson,l,</a:t>
                </a:r>
                <a:r>
                  <a:rPr lang="zh-CN" altLang="en-US" sz="35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zh-CN" altLang="en-US" sz="35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5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5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5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500" dirty="0" smtClean="0"/>
                  <a:t>,</a:t>
                </a:r>
                <a:r>
                  <a:rPr lang="en-US" altLang="zh-CN" sz="3500" dirty="0"/>
                  <a:t> rson,</a:t>
                </a:r>
                <a:r>
                  <a:rPr lang="zh-CN" altLang="en-US" sz="35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zh-CN" altLang="en-US" sz="35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5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5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5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5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500" dirty="0"/>
                  <a:t>+</a:t>
                </a:r>
                <a:r>
                  <a:rPr lang="en-US" altLang="zh-CN" sz="3500" dirty="0" smtClean="0"/>
                  <a:t>1,r)</a:t>
                </a:r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endParaRPr lang="en-US" altLang="zh-CN" sz="3500" dirty="0" smtClean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95536" y="260648"/>
                <a:ext cx="8496944" cy="6120680"/>
              </a:xfrm>
              <a:blipFill rotWithShape="1">
                <a:blip r:embed="rId2"/>
                <a:stretch>
                  <a:fillRect l="-1865" t="-1594" r="-157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179512" y="116632"/>
                <a:ext cx="8712968" cy="6480720"/>
              </a:xfrm>
            </p:spPr>
            <p:txBody>
              <a:bodyPr>
                <a:no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smtClean="0"/>
                  <a:t>Update(</a:t>
                </a:r>
                <a:r>
                  <a:rPr lang="en-US" altLang="zh-CN" sz="3900" dirty="0" err="1" smtClean="0"/>
                  <a:t>node,l,r,x</a:t>
                </a:r>
                <a:r>
                  <a:rPr lang="en-US" altLang="zh-CN" sz="3900" dirty="0" smtClean="0"/>
                  <a:t>)//</a:t>
                </a:r>
                <a:r>
                  <a:rPr lang="zh-CN" altLang="en-US" sz="3900" dirty="0" smtClean="0"/>
                  <a:t>修改位置</a:t>
                </a:r>
                <a:r>
                  <a:rPr lang="en-US" altLang="zh-CN" sz="3900" dirty="0" smtClean="0"/>
                  <a:t>x</a:t>
                </a:r>
                <a:r>
                  <a:rPr lang="zh-CN" altLang="en-US" sz="3900" dirty="0" smtClean="0"/>
                  <a:t>。</a:t>
                </a:r>
                <a:endParaRPr lang="en-US" altLang="zh-CN" sz="3900" dirty="0" smtClean="0"/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smtClean="0"/>
                  <a:t>If </a:t>
                </a:r>
                <a14:m>
                  <m:oMath xmlns:m="http://schemas.openxmlformats.org/officeDocument/2006/math">
                    <m:r>
                      <a:rPr lang="en-US" altLang="zh-CN" sz="3900" b="0" i="1" smtClean="0">
                        <a:latin typeface="Cambria Math"/>
                        <a:ea typeface="Cambria Math"/>
                      </a:rPr>
                      <m:t>𝑙</m:t>
                    </m:r>
                    <m:r>
                      <a:rPr lang="en-US" altLang="zh-CN" sz="3900" b="0" i="1" smtClean="0">
                        <a:latin typeface="Cambria Math"/>
                        <a:ea typeface="Cambria Math"/>
                      </a:rPr>
                      <m:t>=</m:t>
                    </m:r>
                    <m:r>
                      <a:rPr lang="en-US" altLang="zh-CN" sz="3900" b="0" i="1" smtClean="0">
                        <a:latin typeface="Cambria Math"/>
                        <a:ea typeface="Cambria Math"/>
                      </a:rPr>
                      <m:t>𝑟</m:t>
                    </m:r>
                  </m:oMath>
                </a14:m>
                <a:r>
                  <a:rPr lang="en-US" altLang="zh-CN" sz="3900" dirty="0" smtClean="0"/>
                  <a:t> </a:t>
                </a:r>
                <a:r>
                  <a:rPr lang="zh-CN" altLang="en-US" sz="3900" dirty="0"/>
                  <a:t>直接</a:t>
                </a:r>
                <a:r>
                  <a:rPr lang="zh-CN" altLang="en-US" sz="3900" dirty="0" smtClean="0"/>
                  <a:t>修改</a:t>
                </a:r>
                <a:r>
                  <a:rPr lang="en-US" altLang="zh-CN" sz="3900" dirty="0" err="1" smtClean="0"/>
                  <a:t>segt</a:t>
                </a:r>
                <a:r>
                  <a:rPr lang="en-US" altLang="zh-CN" sz="3900" dirty="0" smtClean="0"/>
                  <a:t>[node]</a:t>
                </a:r>
                <a:endParaRPr lang="en-US" altLang="zh-CN" sz="3900" dirty="0"/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smtClean="0"/>
                  <a:t>Else</a:t>
                </a:r>
              </a:p>
              <a:p>
                <a:pPr marL="630238" lvl="2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smtClean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900" dirty="0">
                        <a:latin typeface="Cambria Math"/>
                      </a:rPr>
                      <m:t>x</m:t>
                    </m:r>
                    <m:r>
                      <a:rPr lang="en-US" altLang="zh-CN" sz="3900" b="0" i="1" smtClean="0">
                        <a:latin typeface="Cambria Math"/>
                        <a:ea typeface="Cambria Math"/>
                      </a:rPr>
                      <m:t>≤</m:t>
                    </m:r>
                    <m:d>
                      <m:dPr>
                        <m:begChr m:val="⌊"/>
                        <m:endChr m:val="⌋"/>
                        <m:ctrlPr>
                          <a:rPr lang="en-US" altLang="zh-CN" sz="39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9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9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9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900" dirty="0" smtClean="0"/>
                  <a:t> update(lson,l</a:t>
                </a:r>
                <a:r>
                  <a:rPr lang="en-US" altLang="zh-CN" sz="39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9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9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9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9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900" dirty="0"/>
                  <a:t>,L,R)</a:t>
                </a:r>
              </a:p>
              <a:p>
                <a:pPr marL="630238" lvl="2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smtClean="0"/>
                  <a:t>Else update(</a:t>
                </a:r>
                <a:r>
                  <a:rPr lang="en-US" altLang="zh-CN" sz="3900" dirty="0" err="1" smtClean="0"/>
                  <a:t>rson</a:t>
                </a:r>
                <a:r>
                  <a:rPr lang="en-US" altLang="zh-CN" sz="3900" dirty="0"/>
                  <a:t>,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9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9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9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9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900" dirty="0"/>
                  <a:t>+1,r,L,R)</a:t>
                </a:r>
              </a:p>
              <a:p>
                <a:pPr marL="457200" lvl="1" indent="-285750">
                  <a:buFont typeface="Wingdings" panose="05000000000000000000" pitchFamily="2" charset="2"/>
                  <a:buChar char="ü"/>
                </a:pPr>
                <a:r>
                  <a:rPr lang="en-US" altLang="zh-CN" sz="3900" dirty="0" err="1" smtClean="0"/>
                  <a:t>Segt</a:t>
                </a:r>
                <a:r>
                  <a:rPr lang="en-US" altLang="zh-CN" sz="3900" dirty="0" smtClean="0"/>
                  <a:t>[node]=merge(</a:t>
                </a:r>
                <a:r>
                  <a:rPr lang="en-US" altLang="zh-CN" sz="3900" dirty="0" err="1" smtClean="0"/>
                  <a:t>lson,l</a:t>
                </a:r>
                <a:r>
                  <a:rPr lang="en-US" altLang="zh-CN" sz="3900" dirty="0" smtClean="0"/>
                  <a:t>,</a:t>
                </a:r>
                <a:r>
                  <a:rPr lang="en-US" altLang="zh-CN" sz="39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9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9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9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9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900" dirty="0" smtClean="0"/>
                  <a:t>,rson,</a:t>
                </a:r>
                <a:r>
                  <a:rPr lang="en-US" altLang="zh-CN" sz="39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9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9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9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9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9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900" dirty="0" smtClean="0"/>
                  <a:t>+1,r)</a:t>
                </a:r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179512" y="116632"/>
                <a:ext cx="8712968" cy="6480720"/>
              </a:xfrm>
              <a:blipFill rotWithShape="1">
                <a:blip r:embed="rId2"/>
                <a:stretch>
                  <a:fillRect l="-2098" t="-15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  <p:sp>
        <p:nvSpPr>
          <p:cNvPr id="32" name="TextBox 31"/>
          <p:cNvSpPr txBox="1"/>
          <p:nvPr/>
        </p:nvSpPr>
        <p:spPr>
          <a:xfrm>
            <a:off x="158179" y="4947265"/>
            <a:ext cx="88698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单点修改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6564" y="8018"/>
                <a:ext cx="9137435" cy="6849982"/>
              </a:xfrm>
            </p:spPr>
            <p:txBody>
              <a:bodyPr>
                <a:noAutofit/>
              </a:bodyPr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smtClean="0"/>
                  <a:t>Query(</a:t>
                </a:r>
                <a:r>
                  <a:rPr lang="en-US" altLang="zh-CN" sz="3300" dirty="0" err="1" smtClean="0"/>
                  <a:t>node,l,r,L,R</a:t>
                </a:r>
                <a:r>
                  <a:rPr lang="en-US" altLang="zh-CN" sz="3300" dirty="0" smtClean="0"/>
                  <a:t>)//</a:t>
                </a:r>
                <a:r>
                  <a:rPr lang="zh-CN" altLang="en-US" sz="3300" dirty="0" smtClean="0"/>
                  <a:t>返回当前子树与询问区间</a:t>
                </a:r>
                <a:r>
                  <a:rPr lang="en-US" altLang="zh-CN" sz="3300" dirty="0" smtClean="0"/>
                  <a:t>[L,R]</a:t>
                </a:r>
                <a:r>
                  <a:rPr lang="zh-CN" altLang="en-US" sz="3300" dirty="0" smtClean="0"/>
                  <a:t>的交集区间的信息。</a:t>
                </a:r>
                <a:endParaRPr lang="en-US" altLang="zh-CN" sz="3300" dirty="0" smtClean="0"/>
              </a:p>
              <a:p>
                <a:pPr marL="742950" lvl="1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smtClean="0"/>
                  <a:t>If  </a:t>
                </a:r>
                <a14:m>
                  <m:oMath xmlns:m="http://schemas.openxmlformats.org/officeDocument/2006/math">
                    <m:r>
                      <a:rPr lang="en-US" altLang="zh-CN" sz="3300" i="1">
                        <a:latin typeface="Cambria Math"/>
                      </a:rPr>
                      <m:t>𝐿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𝑙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𝑟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3300" i="1">
                        <a:latin typeface="Cambria Math"/>
                        <a:ea typeface="Cambria Math"/>
                      </a:rPr>
                      <m:t>𝑅</m:t>
                    </m:r>
                  </m:oMath>
                </a14:m>
                <a:r>
                  <a:rPr lang="zh-CN" altLang="en-US" sz="3300" dirty="0" smtClean="0"/>
                  <a:t> 返回</a:t>
                </a:r>
                <a:r>
                  <a:rPr lang="en-US" altLang="zh-CN" sz="3300" dirty="0" err="1" smtClean="0"/>
                  <a:t>segt</a:t>
                </a:r>
                <a:r>
                  <a:rPr lang="en-US" altLang="zh-CN" sz="3300" dirty="0" smtClean="0"/>
                  <a:t>[node]</a:t>
                </a:r>
              </a:p>
              <a:p>
                <a:pPr marL="742950" lvl="1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smtClean="0"/>
                  <a:t>Else</a:t>
                </a:r>
              </a:p>
              <a:p>
                <a:pPr marL="915988" lvl="2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err="1" smtClean="0"/>
                  <a:t>Ans</a:t>
                </a:r>
                <a:r>
                  <a:rPr lang="en-US" altLang="zh-CN" sz="3300" dirty="0" smtClean="0"/>
                  <a:t>=</a:t>
                </a:r>
                <a14:m>
                  <m:oMath xmlns:m="http://schemas.openxmlformats.org/officeDocument/2006/math">
                    <m:r>
                      <a:rPr lang="en-US" altLang="zh-CN" sz="3300" i="1" smtClean="0">
                        <a:latin typeface="Cambria Math"/>
                        <a:ea typeface="Cambria Math"/>
                      </a:rPr>
                      <m:t>∅</m:t>
                    </m:r>
                  </m:oMath>
                </a14:m>
                <a:endParaRPr lang="en-US" altLang="zh-CN" sz="3300" dirty="0" smtClean="0">
                  <a:ea typeface="Cambria Math"/>
                </a:endParaRPr>
              </a:p>
              <a:p>
                <a:pPr marL="915988" lvl="2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smtClean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300" b="0" i="0" smtClean="0">
                        <a:latin typeface="Cambria Math"/>
                      </a:rPr>
                      <m:t>L</m:t>
                    </m:r>
                    <m:r>
                      <a:rPr lang="en-US" altLang="zh-CN" sz="3300" b="0" i="1" smtClean="0">
                        <a:latin typeface="Cambria Math"/>
                        <a:ea typeface="Cambria Math"/>
                      </a:rPr>
                      <m:t>≤</m:t>
                    </m:r>
                    <m:d>
                      <m:dPr>
                        <m:begChr m:val="⌊"/>
                        <m:endChr m:val="⌋"/>
                        <m:ctrlPr>
                          <a:rPr lang="en-US" altLang="zh-CN" sz="3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300" dirty="0" smtClean="0"/>
                  <a:t> </a:t>
                </a:r>
                <a:r>
                  <a:rPr lang="en-US" altLang="zh-CN" sz="3300" dirty="0" err="1" smtClean="0"/>
                  <a:t>Ans</a:t>
                </a:r>
                <a:r>
                  <a:rPr lang="en-US" altLang="zh-CN" sz="3300" dirty="0" smtClean="0"/>
                  <a:t>=merge(</a:t>
                </a:r>
                <a:r>
                  <a:rPr lang="en-US" altLang="zh-CN" sz="3300" dirty="0" err="1" smtClean="0"/>
                  <a:t>ans,query</a:t>
                </a:r>
                <a:r>
                  <a:rPr lang="en-US" altLang="zh-CN" sz="3300" dirty="0" smtClean="0"/>
                  <a:t>(</a:t>
                </a:r>
                <a:r>
                  <a:rPr lang="en-US" altLang="zh-CN" sz="3300" dirty="0" err="1" smtClean="0"/>
                  <a:t>lson,l</a:t>
                </a:r>
                <a:r>
                  <a:rPr lang="en-US" altLang="zh-CN" sz="3300" dirty="0" smtClean="0"/>
                  <a:t>,</a:t>
                </a:r>
                <a:r>
                  <a:rPr lang="en-US" altLang="zh-CN" sz="33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300" dirty="0" smtClean="0"/>
                  <a:t>))</a:t>
                </a:r>
              </a:p>
              <a:p>
                <a:pPr marL="915988" lvl="2" indent="-571500">
                  <a:buFont typeface="Wingdings" panose="05000000000000000000" pitchFamily="2" charset="2"/>
                  <a:buChar char="ü"/>
                </a:pPr>
                <a:r>
                  <a:rPr lang="en-US" altLang="zh-CN" sz="3300" dirty="0" smtClean="0"/>
                  <a:t>if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3300" b="0" i="0" smtClean="0">
                        <a:latin typeface="Cambria Math"/>
                      </a:rPr>
                      <m:t>R</m:t>
                    </m:r>
                    <m:r>
                      <a:rPr lang="en-US" altLang="zh-CN" sz="3300" b="0" i="0" smtClean="0">
                        <a:latin typeface="Cambria Math"/>
                      </a:rPr>
                      <m:t>&gt;</m:t>
                    </m:r>
                    <m:d>
                      <m:dPr>
                        <m:begChr m:val="⌊"/>
                        <m:endChr m:val="⌋"/>
                        <m:ctrlPr>
                          <a:rPr lang="en-US" altLang="zh-CN" sz="3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300" dirty="0" smtClean="0"/>
                  <a:t> </a:t>
                </a:r>
                <a:r>
                  <a:rPr lang="en-US" altLang="zh-CN" sz="3300" dirty="0" err="1" smtClean="0"/>
                  <a:t>Ans</a:t>
                </a:r>
                <a:r>
                  <a:rPr lang="en-US" altLang="zh-CN" sz="3300" dirty="0" smtClean="0"/>
                  <a:t>=merge(</a:t>
                </a:r>
                <a:r>
                  <a:rPr lang="en-US" altLang="zh-CN" sz="3300" dirty="0" err="1" smtClean="0"/>
                  <a:t>ans,query</a:t>
                </a:r>
                <a:r>
                  <a:rPr lang="en-US" altLang="zh-CN" sz="3300" dirty="0" smtClean="0"/>
                  <a:t>(</a:t>
                </a:r>
                <a:r>
                  <a:rPr lang="en-US" altLang="zh-CN" sz="3300" dirty="0" err="1" smtClean="0"/>
                  <a:t>rson</a:t>
                </a:r>
                <a:r>
                  <a:rPr lang="en-US" altLang="zh-CN" sz="3300" dirty="0" smtClean="0"/>
                  <a:t>,</a:t>
                </a:r>
                <a:r>
                  <a:rPr lang="en-US" altLang="zh-CN" sz="33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3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3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3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3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3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300" dirty="0" smtClean="0"/>
                  <a:t>+1,r))</a:t>
                </a:r>
              </a:p>
              <a:p>
                <a:pPr marL="915988" lvl="2" indent="-571500">
                  <a:buFont typeface="Wingdings" panose="05000000000000000000" pitchFamily="2" charset="2"/>
                  <a:buChar char="ü"/>
                </a:pPr>
                <a:r>
                  <a:rPr lang="zh-CN" altLang="en-US" sz="3300" dirty="0" smtClean="0"/>
                  <a:t>返回</a:t>
                </a:r>
                <a:r>
                  <a:rPr lang="en-US" altLang="zh-CN" sz="3300" dirty="0" err="1" smtClean="0"/>
                  <a:t>ans</a:t>
                </a:r>
                <a:r>
                  <a:rPr lang="zh-CN" altLang="en-US" sz="3300" dirty="0" smtClean="0"/>
                  <a:t>。</a:t>
                </a:r>
                <a:endParaRPr lang="en-US" altLang="zh-CN" sz="3300" dirty="0" smtClean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6564" y="8018"/>
                <a:ext cx="9137435" cy="6849982"/>
              </a:xfrm>
              <a:blipFill rotWithShape="1">
                <a:blip r:embed="rId2"/>
                <a:stretch>
                  <a:fillRect l="-1534" t="-1157" r="-320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23528" y="5085184"/>
            <a:ext cx="7680960" cy="95824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区间查询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836712"/>
            <a:ext cx="7920880" cy="525658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但是。。我们前面说过被完全覆盖的子树有</a:t>
            </a:r>
            <a:r>
              <a:rPr lang="en-US" altLang="zh-CN" sz="4000" dirty="0" smtClean="0"/>
              <a:t>O(log n)</a:t>
            </a:r>
            <a:r>
              <a:rPr lang="zh-CN" altLang="en-US" sz="4000" dirty="0" smtClean="0"/>
              <a:t>个，但是显然我们这样访问的话还会访问很多没有被完全覆盖、只是有交集的节点，这种被访问的节点是否会很多呢？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39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04664"/>
            <a:ext cx="7680960" cy="57827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什么是有根树？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3275856" y="1255652"/>
            <a:ext cx="1656184" cy="949212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root</a:t>
            </a:r>
            <a:endParaRPr lang="zh-CN" altLang="en-US" sz="4000" dirty="0"/>
          </a:p>
        </p:txBody>
      </p:sp>
      <p:sp>
        <p:nvSpPr>
          <p:cNvPr id="8" name="椭圆 7"/>
          <p:cNvSpPr/>
          <p:nvPr/>
        </p:nvSpPr>
        <p:spPr>
          <a:xfrm>
            <a:off x="2555776" y="270892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851920" y="270892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148064" y="2704563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763688" y="378904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2960204" y="3812905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5400092" y="378904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182085" y="494116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3060375" y="4919877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923928" y="491377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/>
          <p:cNvCxnSpPr>
            <a:stCxn id="8" idx="7"/>
            <a:endCxn id="7" idx="3"/>
          </p:cNvCxnSpPr>
          <p:nvPr/>
        </p:nvCxnSpPr>
        <p:spPr>
          <a:xfrm flipV="1">
            <a:off x="2986015" y="2065855"/>
            <a:ext cx="532384" cy="716882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2113360" y="3159361"/>
            <a:ext cx="532384" cy="716882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9" idx="0"/>
          </p:cNvCxnSpPr>
          <p:nvPr/>
        </p:nvCxnSpPr>
        <p:spPr>
          <a:xfrm flipV="1">
            <a:off x="4103948" y="2218255"/>
            <a:ext cx="14164" cy="490665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0" idx="1"/>
          </p:cNvCxnSpPr>
          <p:nvPr/>
        </p:nvCxnSpPr>
        <p:spPr>
          <a:xfrm flipH="1" flipV="1">
            <a:off x="4866868" y="1992038"/>
            <a:ext cx="355013" cy="786342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endCxn id="8" idx="5"/>
          </p:cNvCxnSpPr>
          <p:nvPr/>
        </p:nvCxnSpPr>
        <p:spPr>
          <a:xfrm flipH="1" flipV="1">
            <a:off x="2986015" y="3139159"/>
            <a:ext cx="226217" cy="649881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 flipV="1">
            <a:off x="2527991" y="4202995"/>
            <a:ext cx="532384" cy="716882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endCxn id="12" idx="4"/>
          </p:cNvCxnSpPr>
          <p:nvPr/>
        </p:nvCxnSpPr>
        <p:spPr>
          <a:xfrm flipH="1" flipV="1">
            <a:off x="3212232" y="4316961"/>
            <a:ext cx="86007" cy="602916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endCxn id="12" idx="5"/>
          </p:cNvCxnSpPr>
          <p:nvPr/>
        </p:nvCxnSpPr>
        <p:spPr>
          <a:xfrm flipH="1" flipV="1">
            <a:off x="3390443" y="4243144"/>
            <a:ext cx="699341" cy="670628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3" idx="0"/>
          </p:cNvCxnSpPr>
          <p:nvPr/>
        </p:nvCxnSpPr>
        <p:spPr>
          <a:xfrm flipH="1" flipV="1">
            <a:off x="5426446" y="3226426"/>
            <a:ext cx="225674" cy="562614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400720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388983"/>
            <a:ext cx="432048" cy="569463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697511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38311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37755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3772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399928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697511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691646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373274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698726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984031"/>
            <a:ext cx="2302448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984031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1263951"/>
            <a:ext cx="417970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36581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691499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691692"/>
            <a:ext cx="166901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715834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984031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548680"/>
            <a:ext cx="8910480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1263951"/>
            <a:ext cx="4608512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984031"/>
            <a:ext cx="2592290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694214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361537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698239" y="1124744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1907704" y="112474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142139" y="112474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346653" y="114350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5580112" y="114350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804248" y="1134958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cxnSp>
        <p:nvCxnSpPr>
          <p:cNvPr id="14" name="直接连接符 13"/>
          <p:cNvCxnSpPr/>
          <p:nvPr/>
        </p:nvCxnSpPr>
        <p:spPr>
          <a:xfrm>
            <a:off x="1403648" y="692696"/>
            <a:ext cx="583264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67099" y="1916832"/>
            <a:ext cx="746128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这种节点显然每层最多有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个。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因为这种节点必然会包含查询区间的一个端点，而区间嘛，自然是只有两个端点的。</a:t>
            </a:r>
            <a:endParaRPr lang="en-US" altLang="zh-CN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7762" y="3789040"/>
                <a:ext cx="9056238" cy="2736304"/>
              </a:xfrm>
            </p:spPr>
            <p:txBody>
              <a:bodyPr>
                <a:normAutofit/>
              </a:bodyPr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一个更强的想法是如果查询区间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1&lt;</m:t>
                    </m:r>
                    <m:r>
                      <a:rPr lang="en-US" altLang="zh-CN" sz="4000" b="0" i="1" smtClean="0">
                        <a:latin typeface="Cambria Math"/>
                      </a:rPr>
                      <m:t>𝐿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𝑅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&lt;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𝑛</m:t>
                    </m:r>
                  </m:oMath>
                </a14:m>
                <a:r>
                  <a:rPr lang="zh-CN" altLang="en-US" sz="4000" dirty="0" smtClean="0"/>
                  <a:t>，那么这种节点都在</a:t>
                </a:r>
                <a:r>
                  <a:rPr lang="en-US" altLang="zh-CN" sz="4000" dirty="0" smtClean="0"/>
                  <a:t>L-1</a:t>
                </a:r>
                <a:r>
                  <a:rPr lang="zh-CN" altLang="en-US" sz="4000" dirty="0" smtClean="0"/>
                  <a:t>或</a:t>
                </a:r>
                <a:r>
                  <a:rPr lang="en-US" altLang="zh-CN" sz="4000" dirty="0" smtClean="0"/>
                  <a:t>R+1</a:t>
                </a:r>
                <a:r>
                  <a:rPr lang="zh-CN" altLang="en-US" sz="4000" dirty="0" smtClean="0"/>
                  <a:t>到根的路径上。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7762" y="3789040"/>
                <a:ext cx="9056238" cy="2736304"/>
              </a:xfrm>
              <a:blipFill rotWithShape="1">
                <a:blip r:embed="rId2"/>
                <a:stretch>
                  <a:fillRect t="-3795" r="-20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71563" y="3070937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06252" y="3059200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58179" y="236772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66818" y="3053331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14890" y="3047769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15645" y="304746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280765" y="3070145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592493" y="2367728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67655" y="236186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49745" y="30434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36484" y="2368943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44490" y="1654248"/>
            <a:ext cx="2302448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592493" y="1654248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19997" y="934168"/>
            <a:ext cx="417970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76054" y="3036032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08695" y="2361716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44207" y="3031754"/>
            <a:ext cx="771810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44208" y="2361909"/>
            <a:ext cx="166901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283295" y="2386051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36484" y="1654248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26016" y="218897"/>
            <a:ext cx="8910480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27984" y="934168"/>
            <a:ext cx="4608512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44207" y="1654248"/>
            <a:ext cx="2592290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66817" y="2364431"/>
            <a:ext cx="1080121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41415" y="3031754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  <p:cxnSp>
        <p:nvCxnSpPr>
          <p:cNvPr id="37" name="直接箭头连接符 36"/>
          <p:cNvCxnSpPr>
            <a:stCxn id="8" idx="0"/>
          </p:cNvCxnSpPr>
          <p:nvPr/>
        </p:nvCxnSpPr>
        <p:spPr>
          <a:xfrm flipV="1">
            <a:off x="1022276" y="218897"/>
            <a:ext cx="0" cy="2840303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V="1">
            <a:off x="7633980" y="316947"/>
            <a:ext cx="0" cy="2726544"/>
          </a:xfrm>
          <a:prstGeom prst="straightConnector1">
            <a:avLst/>
          </a:prstGeom>
          <a:ln w="635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2204864"/>
            <a:ext cx="7848872" cy="374441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因为线段树上的节点代表的都是一段区间，如果要包含除了</a:t>
            </a:r>
            <a:r>
              <a:rPr lang="en-US" altLang="zh-CN" sz="4000" dirty="0" smtClean="0"/>
              <a:t>[L,R]</a:t>
            </a:r>
            <a:r>
              <a:rPr lang="zh-CN" altLang="en-US" sz="4000" dirty="0" smtClean="0"/>
              <a:t>以外的地方，肯定会包含</a:t>
            </a:r>
            <a:r>
              <a:rPr lang="en-US" altLang="zh-CN" sz="4000" dirty="0" smtClean="0"/>
              <a:t>L-1</a:t>
            </a:r>
            <a:r>
              <a:rPr lang="zh-CN" altLang="en-US" sz="4000" dirty="0" smtClean="0"/>
              <a:t>或</a:t>
            </a:r>
            <a:r>
              <a:rPr lang="en-US" altLang="zh-CN" sz="4000" dirty="0" smtClean="0"/>
              <a:t>R+1.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395537" y="1124744"/>
            <a:ext cx="1382824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1907704" y="112474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3142139" y="1124744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4346653" y="114350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5580112" y="1143508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6804248" y="1134958"/>
            <a:ext cx="166107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000" dirty="0"/>
          </a:p>
        </p:txBody>
      </p:sp>
      <p:cxnSp>
        <p:nvCxnSpPr>
          <p:cNvPr id="13" name="直接连接符 12"/>
          <p:cNvCxnSpPr/>
          <p:nvPr/>
        </p:nvCxnSpPr>
        <p:spPr>
          <a:xfrm>
            <a:off x="1403648" y="692696"/>
            <a:ext cx="5832648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273209" y="185768"/>
            <a:ext cx="11304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altLang="zh-CN" sz="5400" b="1" cap="all" spc="0" dirty="0" smtClean="0"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L-1</a:t>
            </a:r>
            <a:endParaRPr lang="zh-CN" altLang="en-US" sz="5400" b="1" cap="all" spc="0" dirty="0"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7137711" y="185768"/>
            <a:ext cx="132760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altLang="zh-CN" sz="5400" b="1" cap="all" dirty="0" smtClean="0"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R</a:t>
            </a:r>
            <a:r>
              <a:rPr lang="en-US" altLang="zh-CN" sz="5400" b="1" cap="all" dirty="0"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+</a:t>
            </a:r>
            <a:r>
              <a:rPr lang="en-US" altLang="zh-CN" sz="5400" b="1" cap="all" spc="0" dirty="0" smtClean="0"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1</a:t>
            </a:r>
            <a:endParaRPr lang="zh-CN" altLang="en-US" sz="5400" b="1" cap="all" spc="0" dirty="0"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683568" y="1628800"/>
                <a:ext cx="7349818" cy="4558640"/>
              </a:xfrm>
            </p:spPr>
            <p:txBody>
              <a:bodyPr/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/>
                  <a:t>所以我们访问节点的总数是</a:t>
                </a:r>
                <a14:m>
                  <m:oMath xmlns:m="http://schemas.openxmlformats.org/officeDocument/2006/math">
                    <m:r>
                      <a:rPr lang="en-US" altLang="zh-CN" sz="4000" i="1">
                        <a:latin typeface="Cambria Math"/>
                      </a:rPr>
                      <m:t>4</m:t>
                    </m:r>
                    <m:d>
                      <m:dPr>
                        <m:begChr m:val="⌈"/>
                        <m:endChr m:val="⌉"/>
                        <m:ctrlPr>
                          <a:rPr lang="en-US" altLang="zh-CN" sz="4000" i="1">
                            <a:latin typeface="Cambria Math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altLang="zh-CN" sz="4000" i="1">
                                <a:latin typeface="Cambria Math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n-US" altLang="zh-CN" sz="40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n-US" altLang="zh-CN" sz="4000">
                                    <a:latin typeface="Cambria Math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n-US" altLang="zh-CN" sz="4000" i="1">
                                    <a:latin typeface="Cambria Math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r>
                              <a:rPr lang="en-US" altLang="zh-CN" sz="4000" i="1">
                                <a:latin typeface="Cambria Math"/>
                              </a:rPr>
                              <m:t>𝑛</m:t>
                            </m:r>
                          </m:e>
                        </m:func>
                      </m:e>
                    </m:d>
                  </m:oMath>
                </a14:m>
                <a:r>
                  <a:rPr lang="zh-CN" altLang="en-US" sz="4000" dirty="0"/>
                  <a:t>左右</a:t>
                </a:r>
                <a:r>
                  <a:rPr lang="zh-CN" altLang="en-US" sz="4000" dirty="0" smtClean="0"/>
                  <a:t>。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683568" y="1628800"/>
                <a:ext cx="7349818" cy="4558640"/>
              </a:xfrm>
              <a:blipFill rotWithShape="1">
                <a:blip r:embed="rId2"/>
                <a:stretch>
                  <a:fillRect l="-2570" t="-22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1484784"/>
            <a:ext cx="7272808" cy="453650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再来重点说一下</a:t>
            </a:r>
            <a:r>
              <a:rPr lang="en-US" altLang="zh-CN" sz="4000" dirty="0" smtClean="0"/>
              <a:t>merge</a:t>
            </a:r>
            <a:r>
              <a:rPr lang="zh-CN" altLang="en-US" sz="4000" dirty="0" smtClean="0"/>
              <a:t>，一道线段树的题最重要的地方就是考虑清楚“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</a:t>
            </a:r>
            <a:r>
              <a:rPr lang="zh-CN" altLang="en-US" sz="4000" dirty="0" smtClean="0"/>
              <a:t>记什么</a:t>
            </a:r>
            <a:r>
              <a:rPr lang="en-US" altLang="zh-CN" sz="4000" dirty="0" smtClean="0"/>
              <a:t>+</a:t>
            </a:r>
            <a:r>
              <a:rPr lang="zh-CN" altLang="en-US" sz="4000" dirty="0" smtClean="0"/>
              <a:t>如何</a:t>
            </a:r>
            <a:r>
              <a:rPr lang="en-US" altLang="zh-CN" sz="4000" dirty="0" smtClean="0"/>
              <a:t>merge</a:t>
            </a:r>
            <a:r>
              <a:rPr lang="zh-CN" altLang="en-US" sz="4000" dirty="0" smtClean="0"/>
              <a:t>”，它们其实非常类似“</a:t>
            </a:r>
            <a:r>
              <a:rPr lang="en-US" altLang="zh-CN" sz="4000" dirty="0" err="1" smtClean="0"/>
              <a:t>dp</a:t>
            </a:r>
            <a:r>
              <a:rPr lang="zh-CN" altLang="en-US" sz="4000" dirty="0" smtClean="0"/>
              <a:t>中的状态</a:t>
            </a:r>
            <a:r>
              <a:rPr lang="en-US" altLang="zh-CN" sz="4000" dirty="0" smtClean="0"/>
              <a:t>+</a:t>
            </a:r>
            <a:r>
              <a:rPr lang="zh-CN" altLang="en-US" sz="4000" dirty="0" smtClean="0"/>
              <a:t>转移”。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980728"/>
            <a:ext cx="8064896" cy="496855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对于开始给出的题目，求区间最值。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</a:t>
            </a:r>
            <a:r>
              <a:rPr lang="zh-CN" altLang="en-US" sz="4000" dirty="0" smtClean="0"/>
              <a:t>只需要记区间最大值即可。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merge</a:t>
            </a:r>
            <a:r>
              <a:rPr lang="zh-CN" altLang="en-US" sz="4000" dirty="0" smtClean="0"/>
              <a:t>时只需要返回</a:t>
            </a:r>
            <a:r>
              <a:rPr lang="en-US" altLang="zh-CN" sz="4000" dirty="0" smtClean="0"/>
              <a:t>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[u],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[v]).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764704"/>
            <a:ext cx="7704856" cy="547260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另一个简单的例子是支持单点修改，求区间和。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[node]=</a:t>
            </a:r>
            <a:r>
              <a:rPr lang="zh-CN" altLang="en-US" sz="4000" dirty="0" smtClean="0"/>
              <a:t>区间和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merge</a:t>
            </a:r>
            <a:r>
              <a:rPr lang="zh-CN" altLang="en-US" sz="4000" dirty="0" smtClean="0"/>
              <a:t>时只需返回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[u]+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[v]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352426" y="1463040"/>
                <a:ext cx="8468046" cy="4724400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那么下面我们就可以做一些比较基本的题啦</a:t>
                </a:r>
                <a:r>
                  <a:rPr lang="en-US" altLang="zh-CN" sz="4000" dirty="0" smtClean="0"/>
                  <a:t>~</a:t>
                </a:r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接下来的所有题目中，如果没有特殊说明，我们都默认</a:t>
                </a:r>
                <a:r>
                  <a:rPr lang="en-US" altLang="zh-CN" sz="4000" dirty="0" smtClean="0"/>
                  <a:t>n</a:t>
                </a:r>
                <a:r>
                  <a:rPr lang="zh-CN" altLang="en-US" sz="4000" dirty="0" smtClean="0"/>
                  <a:t>是序列长度，</a:t>
                </a:r>
                <a:r>
                  <a:rPr lang="en-US" altLang="zh-CN" sz="4000" dirty="0" smtClean="0"/>
                  <a:t>m</a:t>
                </a:r>
                <a:r>
                  <a:rPr lang="zh-CN" altLang="en-US" sz="4000" dirty="0" smtClean="0"/>
                  <a:t>是操作和询问的数量，且</a:t>
                </a:r>
                <a14:m>
                  <m:oMath xmlns:m="http://schemas.openxmlformats.org/officeDocument/2006/math">
                    <m:r>
                      <a:rPr lang="en-US" altLang="zh-CN" sz="4000" b="0" i="1" smtClean="0">
                        <a:latin typeface="Cambria Math"/>
                      </a:rPr>
                      <m:t>𝑛</m:t>
                    </m:r>
                    <m:r>
                      <a:rPr lang="en-US" altLang="zh-CN" sz="4000" b="0" i="1" smtClean="0">
                        <a:latin typeface="Cambria Math"/>
                      </a:rPr>
                      <m:t>,</m:t>
                    </m:r>
                    <m:r>
                      <a:rPr lang="en-US" altLang="zh-CN" sz="4000" b="0" i="1" smtClean="0">
                        <a:latin typeface="Cambria Math"/>
                      </a:rPr>
                      <m:t>𝑚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≤</m:t>
                    </m:r>
                    <m:sSup>
                      <m:sSupPr>
                        <m:ctrlP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</m:ctrlPr>
                      </m:sSupPr>
                      <m:e>
                        <m: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  <m:t>10</m:t>
                        </m:r>
                      </m:e>
                      <m:sup>
                        <m:r>
                          <a:rPr lang="en-US" altLang="zh-CN" sz="4000" b="0" i="1" smtClean="0">
                            <a:latin typeface="Cambria Math"/>
                            <a:ea typeface="Cambria Math"/>
                          </a:rPr>
                          <m:t>5</m:t>
                        </m:r>
                      </m:sup>
                    </m:sSup>
                  </m:oMath>
                </a14:m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352426" y="1463040"/>
                <a:ext cx="8468046" cy="4724400"/>
              </a:xfrm>
              <a:blipFill rotWithShape="1">
                <a:blip r:embed="rId2"/>
                <a:stretch>
                  <a:fillRect l="-2304" t="-2194" r="-201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92696"/>
            <a:ext cx="7920880" cy="532859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（多说一句）线段树的每次操作都是</a:t>
            </a:r>
            <a:r>
              <a:rPr lang="en-US" altLang="zh-CN" sz="4000" dirty="0" smtClean="0"/>
              <a:t>O(log n)</a:t>
            </a:r>
            <a:r>
              <a:rPr lang="zh-CN" altLang="en-US" sz="4000" dirty="0" smtClean="0"/>
              <a:t>的，那为什么</a:t>
            </a:r>
            <a:r>
              <a:rPr lang="en-US" altLang="zh-CN" sz="4000" dirty="0" err="1" smtClean="0"/>
              <a:t>n,m</a:t>
            </a:r>
            <a:r>
              <a:rPr lang="zh-CN" altLang="en-US" sz="4000" dirty="0" smtClean="0"/>
              <a:t>不能开到</a:t>
            </a:r>
            <a:r>
              <a:rPr lang="en-US" altLang="zh-CN" sz="4000" dirty="0" smtClean="0"/>
              <a:t>10</a:t>
            </a:r>
            <a:r>
              <a:rPr lang="en-US" altLang="zh-CN" sz="4000" baseline="30000" dirty="0" smtClean="0"/>
              <a:t>6</a:t>
            </a:r>
            <a:r>
              <a:rPr lang="zh-CN" altLang="en-US" sz="4000" dirty="0" smtClean="0"/>
              <a:t>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因为</a:t>
            </a:r>
            <a:r>
              <a:rPr lang="en-US" altLang="zh-CN" sz="4000" dirty="0" err="1" smtClean="0"/>
              <a:t>c++</a:t>
            </a:r>
            <a:r>
              <a:rPr lang="zh-CN" altLang="en-US" sz="4000" dirty="0" smtClean="0"/>
              <a:t>读入太慢了。。。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单次</a:t>
            </a:r>
            <a:r>
              <a:rPr lang="en-US" altLang="zh-CN" sz="4000" dirty="0" smtClean="0"/>
              <a:t>merge</a:t>
            </a:r>
            <a:r>
              <a:rPr lang="zh-CN" altLang="en-US" sz="4000" dirty="0" smtClean="0"/>
              <a:t>操作可能会很麻烦，常数很大。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49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332656"/>
            <a:ext cx="8468046" cy="58547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什么是二叉树？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4211960" y="11967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575779" y="218066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860032" y="218066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003328" y="3188095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4513418" y="3188095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5527068" y="3130033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stCxn id="8" idx="7"/>
          </p:cNvCxnSpPr>
          <p:nvPr/>
        </p:nvCxnSpPr>
        <p:spPr>
          <a:xfrm flipV="1">
            <a:off x="4006018" y="1700808"/>
            <a:ext cx="354173" cy="553677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341586" y="2684724"/>
            <a:ext cx="266192" cy="503371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9" idx="1"/>
          </p:cNvCxnSpPr>
          <p:nvPr/>
        </p:nvCxnSpPr>
        <p:spPr>
          <a:xfrm flipH="1" flipV="1">
            <a:off x="4635804" y="1619205"/>
            <a:ext cx="298045" cy="635280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11" idx="0"/>
          </p:cNvCxnSpPr>
          <p:nvPr/>
        </p:nvCxnSpPr>
        <p:spPr>
          <a:xfrm flipV="1">
            <a:off x="4765446" y="2665179"/>
            <a:ext cx="309479" cy="522916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2" idx="1"/>
          </p:cNvCxnSpPr>
          <p:nvPr/>
        </p:nvCxnSpPr>
        <p:spPr>
          <a:xfrm flipH="1" flipV="1">
            <a:off x="5248400" y="2667731"/>
            <a:ext cx="352485" cy="536119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539552" y="332656"/>
                <a:ext cx="8208912" cy="5760640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/>
                  <a:t>对于一</a:t>
                </a:r>
                <a:r>
                  <a:rPr lang="zh-CN" altLang="en-US" sz="4000" dirty="0" smtClean="0"/>
                  <a:t>个整数数组，要求支持单点修改，查询区间</a:t>
                </a:r>
                <a:r>
                  <a:rPr lang="en-US" altLang="zh-CN" sz="4000" dirty="0" smtClean="0"/>
                  <a:t>[</a:t>
                </a:r>
                <a:r>
                  <a:rPr lang="en-US" altLang="zh-CN" sz="4000" dirty="0" err="1" smtClean="0"/>
                  <a:t>l,r</a:t>
                </a:r>
                <a:r>
                  <a:rPr lang="en-US" altLang="zh-CN" sz="4000" dirty="0" smtClean="0"/>
                  <a:t>]</a:t>
                </a:r>
                <a:r>
                  <a:rPr lang="zh-CN" altLang="en-US" sz="4000" dirty="0" smtClean="0"/>
                  <a:t>中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4000" b="0" i="0" smtClean="0">
                        <a:latin typeface="Cambria Math"/>
                      </a:rPr>
                      <m:t>max</m:t>
                    </m:r>
                    <m:r>
                      <a:rPr lang="en-US" altLang="zh-CN" sz="4000" b="0" i="1" smtClean="0">
                        <a:latin typeface="Cambria Math"/>
                      </a:rPr>
                      <m:t>⁡{</m:t>
                    </m:r>
                    <m:sSub>
                      <m:sSub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}(</m:t>
                    </m:r>
                    <m:r>
                      <a:rPr lang="en-US" altLang="zh-CN" sz="4000" b="0" i="1" smtClean="0">
                        <a:latin typeface="Cambria Math"/>
                      </a:rPr>
                      <m:t>𝑙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4000" b="0" i="1" smtClean="0">
                        <a:latin typeface="Cambria Math"/>
                      </a:rPr>
                      <m:t>𝑗</m:t>
                    </m:r>
                    <m:r>
                      <a:rPr lang="en-US" altLang="zh-CN" sz="4000" b="0" i="1" smtClean="0">
                        <a:latin typeface="Cambria Math"/>
                      </a:rPr>
                      <m:t>&lt;</m:t>
                    </m:r>
                    <m:r>
                      <a:rPr lang="en-US" altLang="zh-CN" sz="4000" b="0" i="1" smtClean="0">
                        <a:latin typeface="Cambria Math"/>
                      </a:rPr>
                      <m:t>𝑖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≤</m:t>
                    </m:r>
                    <m:r>
                      <a:rPr lang="en-US" altLang="zh-CN" sz="4000" b="0" i="1" smtClean="0">
                        <a:latin typeface="Cambria Math"/>
                        <a:ea typeface="Cambria Math"/>
                      </a:rPr>
                      <m:t>𝑟</m:t>
                    </m:r>
                    <m:r>
                      <a:rPr lang="en-US" altLang="zh-CN" sz="4000" b="0" i="1" smtClean="0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4000" dirty="0" smtClean="0"/>
                  <a:t>.</a:t>
                </a:r>
                <a:endParaRPr lang="en-US" altLang="zh-CN" sz="4000" dirty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比如</a:t>
                </a:r>
                <a:r>
                  <a:rPr lang="en-US" altLang="zh-CN" sz="4000" dirty="0" smtClean="0"/>
                  <a:t>1 3 5 2 4</a:t>
                </a:r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询问</a:t>
                </a:r>
                <a:r>
                  <a:rPr lang="en-US" altLang="zh-CN" sz="4000" dirty="0" smtClean="0"/>
                  <a:t>[2,4]</a:t>
                </a:r>
                <a:r>
                  <a:rPr lang="zh-CN" altLang="en-US" sz="4000" dirty="0" smtClean="0"/>
                  <a:t>，答案是</a:t>
                </a:r>
                <a:r>
                  <a:rPr lang="en-US" altLang="zh-CN" sz="4000" dirty="0" smtClean="0"/>
                  <a:t>2.</a:t>
                </a:r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询问</a:t>
                </a:r>
                <a:r>
                  <a:rPr lang="en-US" altLang="zh-CN" sz="4000" dirty="0" smtClean="0"/>
                  <a:t>[3,4]</a:t>
                </a:r>
                <a:r>
                  <a:rPr lang="zh-CN" altLang="en-US" sz="4000" dirty="0" smtClean="0"/>
                  <a:t>，答案是</a:t>
                </a:r>
                <a:r>
                  <a:rPr lang="en-US" altLang="zh-CN" sz="4000" dirty="0" smtClean="0"/>
                  <a:t>-3.</a:t>
                </a:r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539552" y="332656"/>
                <a:ext cx="8208912" cy="5760640"/>
              </a:xfrm>
              <a:blipFill rotWithShape="1">
                <a:blip r:embed="rId2"/>
                <a:stretch>
                  <a:fillRect l="-2377" t="-179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764704"/>
            <a:ext cx="8208912" cy="554461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</a:t>
            </a:r>
            <a:r>
              <a:rPr lang="zh-CN" altLang="en-US" sz="4000" dirty="0" smtClean="0"/>
              <a:t>记当前区间的</a:t>
            </a:r>
            <a:r>
              <a:rPr lang="en-US" altLang="zh-CN" sz="4000" dirty="0" err="1" smtClean="0"/>
              <a:t>max,min,ans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Merge(u,l1,r1,v,l2,r2)//r1&lt;l2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smtClean="0"/>
              <a:t>Max=max(</a:t>
            </a: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[u].</a:t>
            </a:r>
            <a:r>
              <a:rPr lang="en-US" altLang="zh-CN" sz="3800" dirty="0" err="1" smtClean="0"/>
              <a:t>max,segt</a:t>
            </a:r>
            <a:r>
              <a:rPr lang="en-US" altLang="zh-CN" sz="3800" dirty="0" smtClean="0"/>
              <a:t>[v].max)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smtClean="0"/>
              <a:t>Min=min(</a:t>
            </a:r>
            <a:r>
              <a:rPr lang="en-US" altLang="zh-CN" sz="3800" dirty="0" err="1" smtClean="0"/>
              <a:t>seg</a:t>
            </a:r>
            <a:r>
              <a:rPr lang="en-US" altLang="zh-CN" sz="3800" dirty="0" smtClean="0"/>
              <a:t>[u].</a:t>
            </a:r>
            <a:r>
              <a:rPr lang="en-US" altLang="zh-CN" sz="3800" dirty="0" err="1" smtClean="0"/>
              <a:t>min,segt</a:t>
            </a:r>
            <a:r>
              <a:rPr lang="en-US" altLang="zh-CN" sz="3800" dirty="0" smtClean="0"/>
              <a:t>[v].min)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err="1" smtClean="0"/>
              <a:t>Ans</a:t>
            </a:r>
            <a:r>
              <a:rPr lang="en-US" altLang="zh-CN" sz="3800" dirty="0" smtClean="0"/>
              <a:t>=max(</a:t>
            </a: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[v].max-</a:t>
            </a: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[u].</a:t>
            </a:r>
            <a:r>
              <a:rPr lang="en-US" altLang="zh-CN" sz="3800" dirty="0" err="1" smtClean="0"/>
              <a:t>min,max</a:t>
            </a:r>
            <a:r>
              <a:rPr lang="en-US" altLang="zh-CN" sz="3800" dirty="0" smtClean="0"/>
              <a:t>(</a:t>
            </a: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[u].</a:t>
            </a:r>
            <a:r>
              <a:rPr lang="en-US" altLang="zh-CN" sz="3800" dirty="0" err="1" smtClean="0"/>
              <a:t>ans,segt</a:t>
            </a:r>
            <a:r>
              <a:rPr lang="en-US" altLang="zh-CN" sz="3800" dirty="0" smtClean="0"/>
              <a:t>[v].</a:t>
            </a:r>
            <a:r>
              <a:rPr lang="en-US" altLang="zh-CN" sz="3800" dirty="0" err="1" smtClean="0"/>
              <a:t>ans</a:t>
            </a:r>
            <a:r>
              <a:rPr lang="en-US" altLang="zh-CN" sz="3800" dirty="0" smtClean="0"/>
              <a:t>)</a:t>
            </a:r>
            <a:endParaRPr lang="zh-CN" altLang="en-US" sz="38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03980" y="638950"/>
            <a:ext cx="7728459" cy="5526353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对于一个布尔数组</a:t>
            </a:r>
            <a:r>
              <a:rPr lang="en-US" altLang="zh-CN" sz="4000" dirty="0" smtClean="0"/>
              <a:t>a</a:t>
            </a:r>
            <a:r>
              <a:rPr lang="zh-CN" altLang="en-US" sz="4000" dirty="0" smtClean="0"/>
              <a:t>，每个数都是</a:t>
            </a:r>
            <a:r>
              <a:rPr lang="en-US" altLang="zh-CN" sz="4000" dirty="0" smtClean="0"/>
              <a:t>0</a:t>
            </a:r>
            <a:r>
              <a:rPr lang="zh-CN" altLang="en-US" sz="4000" dirty="0" smtClean="0"/>
              <a:t>或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，要求支持单点修改，求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中最长的连续一段数组，使得这之中没有两个相邻的</a:t>
            </a:r>
            <a:r>
              <a:rPr lang="en-US" altLang="zh-CN" sz="4000" dirty="0" smtClean="0"/>
              <a:t>0</a:t>
            </a:r>
            <a:r>
              <a:rPr lang="zh-CN" altLang="en-US" sz="4000" dirty="0" smtClean="0"/>
              <a:t>或相邻的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，输出这个长度</a:t>
            </a:r>
            <a:r>
              <a:rPr lang="zh-CN" altLang="en-US" sz="4000" dirty="0" smtClean="0"/>
              <a:t>。</a:t>
            </a:r>
            <a:r>
              <a:rPr lang="en-US" altLang="zh-CN" sz="4000" dirty="0" smtClean="0"/>
              <a:t>(vijos1881</a:t>
            </a:r>
            <a:r>
              <a:rPr lang="zh-CN" altLang="en-US" sz="4000" dirty="0" smtClean="0"/>
              <a:t>闪烁的繁星</a:t>
            </a:r>
            <a:r>
              <a:rPr lang="en-US" altLang="zh-CN" sz="4000" dirty="0" smtClean="0"/>
              <a:t>)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</a:t>
            </a:r>
            <a:r>
              <a:rPr lang="en-US" altLang="zh-CN" sz="4000" dirty="0" smtClean="0"/>
              <a:t>0 1 1 1 0 0 1 0 1 1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询问</a:t>
            </a:r>
            <a:r>
              <a:rPr lang="en-US" altLang="zh-CN" sz="4000" dirty="0" smtClean="0"/>
              <a:t>[1,4],</a:t>
            </a:r>
            <a:r>
              <a:rPr lang="zh-CN" altLang="en-US" sz="4000" dirty="0" smtClean="0"/>
              <a:t>应该输出</a:t>
            </a:r>
            <a:r>
              <a:rPr lang="en-US" altLang="zh-CN" sz="4000" dirty="0" smtClean="0"/>
              <a:t>2.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询问</a:t>
            </a:r>
            <a:r>
              <a:rPr lang="en-US" altLang="zh-CN" sz="4000" dirty="0" smtClean="0"/>
              <a:t>[3,10],</a:t>
            </a:r>
            <a:r>
              <a:rPr lang="zh-CN" altLang="en-US" sz="4000" dirty="0" smtClean="0"/>
              <a:t>应该输出</a:t>
            </a:r>
            <a:r>
              <a:rPr lang="en-US" altLang="zh-CN" sz="4000" dirty="0" smtClean="0"/>
              <a:t>4.</a:t>
            </a:r>
          </a:p>
          <a:p>
            <a:pPr marL="285750" indent="-285750">
              <a:buFont typeface="Wingdings" pitchFamily="2" charset="2"/>
              <a:buChar char="ü"/>
            </a:pP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620688"/>
            <a:ext cx="7632848" cy="5544616"/>
          </a:xfrm>
        </p:spPr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lang="zh-CN" altLang="en-US" sz="4000" dirty="0" smtClean="0"/>
              <a:t>一本正经的做法：</a:t>
            </a:r>
            <a:endParaRPr lang="en-US" altLang="zh-CN" sz="4000" dirty="0" smtClean="0"/>
          </a:p>
          <a:p>
            <a:pPr marL="514350" lvl="1" indent="-342900">
              <a:buFont typeface="Wingdings" pitchFamily="2" charset="2"/>
              <a:buChar char="ü"/>
            </a:pP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[node]</a:t>
            </a:r>
            <a:r>
              <a:rPr lang="zh-CN" altLang="en-US" sz="3800" dirty="0" smtClean="0"/>
              <a:t>记区间中的合法串最长长度</a:t>
            </a:r>
            <a:r>
              <a:rPr lang="en-US" altLang="zh-CN" sz="3800" dirty="0" err="1" smtClean="0"/>
              <a:t>ans</a:t>
            </a:r>
            <a:r>
              <a:rPr lang="zh-CN" altLang="en-US" sz="3800" dirty="0" smtClean="0"/>
              <a:t>，区间中包含左端点的极长合法串</a:t>
            </a:r>
            <a:r>
              <a:rPr lang="en-US" altLang="zh-CN" sz="3800" dirty="0" err="1" smtClean="0"/>
              <a:t>llen</a:t>
            </a:r>
            <a:r>
              <a:rPr lang="zh-CN" altLang="en-US" sz="3800" dirty="0" smtClean="0"/>
              <a:t>、包含右端点的极长合法串</a:t>
            </a:r>
            <a:r>
              <a:rPr lang="en-US" altLang="zh-CN" sz="3800" dirty="0" err="1" smtClean="0"/>
              <a:t>rlen</a:t>
            </a:r>
            <a:r>
              <a:rPr lang="zh-CN" altLang="en-US" sz="3800" dirty="0" smtClean="0"/>
              <a:t>。</a:t>
            </a:r>
            <a:endParaRPr lang="en-US" altLang="zh-CN" sz="38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251520" y="260648"/>
            <a:ext cx="8784975" cy="6813376"/>
          </a:xfrm>
        </p:spPr>
        <p:txBody>
          <a:bodyPr>
            <a:noAutofit/>
          </a:bodyPr>
          <a:lstStyle/>
          <a:p>
            <a:pPr marL="687705" lvl="2" indent="-342900">
              <a:buFont typeface="Wingdings" pitchFamily="2" charset="2"/>
              <a:buChar char="ü"/>
            </a:pPr>
            <a:r>
              <a:rPr lang="en-US" altLang="zh-CN" sz="4000" dirty="0" smtClean="0"/>
              <a:t>Merge(u,l1,r1,v,l2,r2)//l2=r1+1.</a:t>
            </a:r>
            <a:endParaRPr lang="en-US" altLang="zh-CN" sz="4000" dirty="0"/>
          </a:p>
          <a:p>
            <a:pPr marL="860425" lvl="3" indent="-342900">
              <a:buFont typeface="Wingdings" pitchFamily="2" charset="2"/>
              <a:buChar char="ü"/>
            </a:pPr>
            <a:r>
              <a:rPr lang="en-US" altLang="zh-CN" sz="4000" dirty="0" smtClean="0"/>
              <a:t>if a[r1]</a:t>
            </a:r>
            <a:r>
              <a:rPr lang="zh-CN" altLang="en-US" sz="4000" dirty="0" smtClean="0"/>
              <a:t>≠</a:t>
            </a:r>
            <a:r>
              <a:rPr lang="en-US" altLang="zh-CN" sz="4000" dirty="0" smtClean="0"/>
              <a:t>a[l2]</a:t>
            </a:r>
            <a:r>
              <a:rPr lang="zh-CN" altLang="en-US" sz="4000" dirty="0" smtClean="0"/>
              <a:t>且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llen</a:t>
            </a:r>
            <a:r>
              <a:rPr lang="en-US" altLang="zh-CN" sz="4000" dirty="0" smtClean="0"/>
              <a:t>=l2-l1</a:t>
            </a:r>
          </a:p>
          <a:p>
            <a:pPr marL="1031875" lvl="4" indent="-342900">
              <a:buFont typeface="Wingdings" pitchFamily="2" charset="2"/>
              <a:buChar char="ü"/>
            </a:pPr>
            <a:r>
              <a:rPr lang="en-US" altLang="zh-CN" sz="4000" dirty="0" err="1" smtClean="0"/>
              <a:t>llen</a:t>
            </a:r>
            <a:r>
              <a:rPr lang="en-US" altLang="zh-CN" sz="4000" dirty="0" smtClean="0"/>
              <a:t>=l2-l1+segt[v].</a:t>
            </a:r>
            <a:r>
              <a:rPr lang="en-US" altLang="zh-CN" sz="4000" dirty="0" err="1" smtClean="0"/>
              <a:t>llen</a:t>
            </a:r>
            <a:r>
              <a:rPr lang="en-US" altLang="zh-CN" sz="4000" dirty="0" smtClean="0"/>
              <a:t>.</a:t>
            </a:r>
          </a:p>
          <a:p>
            <a:pPr marL="860425" lvl="3" indent="-342900">
              <a:buFont typeface="Wingdings" pitchFamily="2" charset="2"/>
              <a:buChar char="ü"/>
            </a:pPr>
            <a:r>
              <a:rPr lang="en-US" altLang="zh-CN" sz="4000" dirty="0"/>
              <a:t>Else </a:t>
            </a:r>
            <a:r>
              <a:rPr lang="en-US" altLang="zh-CN" sz="4000" dirty="0" err="1" smtClean="0"/>
              <a:t>llen</a:t>
            </a:r>
            <a:r>
              <a:rPr lang="en-US" altLang="zh-CN" sz="4000" dirty="0" smtClean="0"/>
              <a:t>=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</a:t>
            </a:r>
            <a:r>
              <a:rPr lang="en-US" altLang="zh-CN" sz="4000" dirty="0"/>
              <a:t>].</a:t>
            </a:r>
            <a:r>
              <a:rPr lang="en-US" altLang="zh-CN" sz="4000" dirty="0" err="1" smtClean="0"/>
              <a:t>llen</a:t>
            </a:r>
            <a:endParaRPr lang="en-US" altLang="zh-CN" sz="4000" dirty="0" smtClean="0"/>
          </a:p>
          <a:p>
            <a:pPr marL="860425" lvl="3" indent="-342900">
              <a:buFont typeface="Wingdings" pitchFamily="2" charset="2"/>
              <a:buChar char="ü"/>
            </a:pPr>
            <a:r>
              <a:rPr lang="en-US" altLang="zh-CN" sz="4000" dirty="0" smtClean="0"/>
              <a:t>//</a:t>
            </a:r>
            <a:r>
              <a:rPr lang="en-US" altLang="zh-CN" sz="4000" dirty="0" err="1" smtClean="0"/>
              <a:t>rlen</a:t>
            </a:r>
            <a:r>
              <a:rPr lang="zh-CN" altLang="en-US" sz="4000" dirty="0" smtClean="0"/>
              <a:t>转移类似</a:t>
            </a:r>
            <a:r>
              <a:rPr lang="en-US" altLang="zh-CN" sz="4000" dirty="0" err="1" smtClean="0"/>
              <a:t>llen</a:t>
            </a:r>
            <a:endParaRPr lang="en-US" altLang="zh-CN" sz="4000" dirty="0" smtClean="0"/>
          </a:p>
          <a:p>
            <a:pPr marL="860425" lvl="3" indent="-342900">
              <a:buFont typeface="Wingdings" pitchFamily="2" charset="2"/>
              <a:buChar char="ü"/>
            </a:pP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ans,segt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)</a:t>
            </a:r>
          </a:p>
          <a:p>
            <a:pPr marL="860425" lvl="3" indent="-342900">
              <a:buFont typeface="Wingdings" pitchFamily="2" charset="2"/>
              <a:buChar char="ü"/>
            </a:pPr>
            <a:r>
              <a:rPr lang="en-US" altLang="zh-CN" sz="4000" dirty="0" smtClean="0"/>
              <a:t>if a[r1]</a:t>
            </a:r>
            <a:r>
              <a:rPr lang="zh-CN" altLang="en-US" sz="4000" dirty="0" smtClean="0"/>
              <a:t>≠</a:t>
            </a:r>
            <a:r>
              <a:rPr lang="en-US" altLang="zh-CN" sz="4000" dirty="0" smtClean="0"/>
              <a:t>a[l2]</a:t>
            </a:r>
          </a:p>
          <a:p>
            <a:pPr marL="1031875" lvl="4" indent="-342900">
              <a:buFont typeface="Wingdings" pitchFamily="2" charset="2"/>
              <a:buChar char="ü"/>
            </a:pP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[node].</a:t>
            </a:r>
            <a:r>
              <a:rPr lang="en-US" altLang="zh-CN" sz="4000" dirty="0" err="1" smtClean="0"/>
              <a:t>ans,segt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rlen+segt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llen</a:t>
            </a:r>
            <a:r>
              <a:rPr lang="en-US" altLang="zh-CN" sz="4000" dirty="0" smtClean="0"/>
              <a:t>)</a:t>
            </a: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548680"/>
            <a:ext cx="8064896" cy="554461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毫无卵用</a:t>
            </a:r>
            <a:r>
              <a:rPr lang="zh-CN" altLang="en-US" sz="4000" dirty="0" smtClean="0"/>
              <a:t>的模型转化：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诸位如果觉得</a:t>
            </a:r>
            <a:r>
              <a:rPr lang="en-US" altLang="zh-CN" sz="4000" dirty="0" smtClean="0"/>
              <a:t>0101010101…</a:t>
            </a:r>
            <a:r>
              <a:rPr lang="zh-CN" altLang="en-US" sz="4000" dirty="0" smtClean="0"/>
              <a:t>这种东西看起来奇怪，可以把奇数位或者偶数位取反，这样就变成了求连续一段最长的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或</a:t>
            </a:r>
            <a:r>
              <a:rPr lang="en-US" altLang="zh-CN" sz="4000" dirty="0" smtClean="0"/>
              <a:t>0</a:t>
            </a:r>
            <a:r>
              <a:rPr lang="zh-CN" altLang="en-US" sz="4000" dirty="0" smtClean="0"/>
              <a:t>的长度。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再按类似刚才的方法做就可以了。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332656"/>
            <a:ext cx="8064896" cy="612068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一个整数数组</a:t>
            </a:r>
            <a:r>
              <a:rPr lang="en-US" altLang="zh-CN" sz="4000" dirty="0" smtClean="0"/>
              <a:t>a</a:t>
            </a:r>
            <a:r>
              <a:rPr lang="zh-CN" altLang="en-US" sz="4000" dirty="0" smtClean="0"/>
              <a:t>，要求支持区间加一个数，求区间和、区间最大值。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3 5 1 1 9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Max[2,5]=9.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Sum[3,4]=6.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Add([2,3],-3)-&gt;3 2 -2 1 9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Sum[3,4]=-1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Max[1,3]=3.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755576" y="836712"/>
            <a:ext cx="7632848" cy="532859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直接维护</a:t>
            </a:r>
            <a:r>
              <a:rPr lang="en-US" altLang="zh-CN" sz="4000" dirty="0" smtClean="0"/>
              <a:t>max</a:t>
            </a:r>
            <a:r>
              <a:rPr lang="zh-CN" altLang="en-US" sz="4000" dirty="0" smtClean="0"/>
              <a:t>和</a:t>
            </a:r>
            <a:r>
              <a:rPr lang="en-US" altLang="zh-CN" sz="4000" dirty="0" smtClean="0"/>
              <a:t>sum</a:t>
            </a:r>
            <a:r>
              <a:rPr lang="zh-CN" altLang="en-US" sz="4000" dirty="0" smtClean="0"/>
              <a:t>的话显然是不行的，因为一次修改会对</a:t>
            </a:r>
            <a:r>
              <a:rPr lang="en-US" altLang="zh-CN" sz="4000" dirty="0" smtClean="0"/>
              <a:t>O(n)</a:t>
            </a:r>
            <a:r>
              <a:rPr lang="zh-CN" altLang="en-US" sz="4000" dirty="0" smtClean="0"/>
              <a:t>个节点进行修改。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那么该怎么办呢。。？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539552" y="620688"/>
                <a:ext cx="7992888" cy="5256584"/>
              </a:xfrm>
            </p:spPr>
            <p:txBody>
              <a:bodyPr>
                <a:normAutofit/>
              </a:bodyPr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差分！</a:t>
                </a:r>
                <a:endParaRPr lang="en-US" altLang="zh-CN" sz="4000" dirty="0" smtClean="0"/>
              </a:p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令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𝑏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d>
                      <m:dPr>
                        <m:begChr m:val="{"/>
                        <m:endChr m:val="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=1</m:t>
                            </m:r>
                          </m:e>
                          <m:e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40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−1</m:t>
                                </m:r>
                              </m:sub>
                            </m:s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,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altLang="zh-CN" sz="4000" b="0" i="1" smtClean="0">
                                <a:latin typeface="Cambria Math"/>
                              </a:rPr>
                              <m:t>&gt;1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altLang="zh-CN" sz="4000" dirty="0" smtClean="0"/>
                  <a:t>.</a:t>
                </a:r>
              </a:p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那么就有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𝑗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p>
                      <m: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𝑏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𝑗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4000" dirty="0" smtClean="0"/>
                  <a:t>，即</a:t>
                </a:r>
                <a:r>
                  <a:rPr lang="en-US" altLang="zh-CN" sz="4000" dirty="0" smtClean="0"/>
                  <a:t>a</a:t>
                </a:r>
                <a:r>
                  <a:rPr lang="zh-CN" altLang="en-US" sz="4000" dirty="0" smtClean="0"/>
                  <a:t>是</a:t>
                </a:r>
                <a:r>
                  <a:rPr lang="en-US" altLang="zh-CN" sz="4000" dirty="0" smtClean="0"/>
                  <a:t>b</a:t>
                </a:r>
                <a:r>
                  <a:rPr lang="zh-CN" altLang="en-US" sz="4000" dirty="0" smtClean="0"/>
                  <a:t>的前缀和。</a:t>
                </a:r>
                <a:endParaRPr lang="en-US" altLang="zh-CN" sz="4000" dirty="0" smtClean="0"/>
              </a:p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所以就是要维护前缀和的区间和、区间</a:t>
                </a:r>
                <a:r>
                  <a:rPr lang="en-US" altLang="zh-CN" sz="4000" dirty="0" smtClean="0"/>
                  <a:t>max</a:t>
                </a:r>
                <a:r>
                  <a:rPr lang="zh-CN" altLang="en-US" sz="4000" dirty="0" smtClean="0"/>
                  <a:t>。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539552" y="620688"/>
                <a:ext cx="7992888" cy="5256584"/>
              </a:xfrm>
              <a:blipFill rotWithShape="1">
                <a:blip r:embed="rId2"/>
                <a:stretch>
                  <a:fillRect l="-2441" t="-1972" r="-816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476672"/>
            <a:ext cx="7920880" cy="5688632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记</a:t>
            </a:r>
            <a:r>
              <a:rPr lang="en-US" altLang="zh-CN" sz="4000" dirty="0" err="1" smtClean="0"/>
              <a:t>max,size,sum</a:t>
            </a:r>
            <a:r>
              <a:rPr lang="en-US" altLang="zh-CN" sz="4000" dirty="0" smtClean="0"/>
              <a:t>.</a:t>
            </a:r>
            <a:r>
              <a:rPr lang="zh-CN" altLang="en-US" sz="4000" dirty="0" smtClean="0"/>
              <a:t>（表示从这个区间最左侧开始的前缀信息）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sum=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[u].size*(r2-r1).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max=max(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max,segt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[v].max)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59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23528" y="260648"/>
            <a:ext cx="8424936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什么是完全二叉树？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4211960" y="11967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194968" y="2304704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436096" y="224086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944474" y="335699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012160" y="335699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>
            <a:endCxn id="7" idx="3"/>
          </p:cNvCxnSpPr>
          <p:nvPr/>
        </p:nvCxnSpPr>
        <p:spPr>
          <a:xfrm flipV="1">
            <a:off x="3651845" y="1626991"/>
            <a:ext cx="633932" cy="677714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9" idx="1"/>
          </p:cNvCxnSpPr>
          <p:nvPr/>
        </p:nvCxnSpPr>
        <p:spPr>
          <a:xfrm flipH="1" flipV="1">
            <a:off x="4733520" y="1561349"/>
            <a:ext cx="776393" cy="753336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endCxn id="9" idx="3"/>
          </p:cNvCxnSpPr>
          <p:nvPr/>
        </p:nvCxnSpPr>
        <p:spPr>
          <a:xfrm flipV="1">
            <a:off x="5332826" y="2671107"/>
            <a:ext cx="177087" cy="691331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>
            <a:stCxn id="11" idx="0"/>
            <a:endCxn id="9" idx="5"/>
          </p:cNvCxnSpPr>
          <p:nvPr/>
        </p:nvCxnSpPr>
        <p:spPr>
          <a:xfrm flipH="1" flipV="1">
            <a:off x="5866335" y="2671107"/>
            <a:ext cx="397853" cy="685885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20688"/>
            <a:ext cx="7920880" cy="525658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有没有更加直观的做法呢。。？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标记！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记每棵子树的</a:t>
            </a:r>
            <a:r>
              <a:rPr lang="en-US" altLang="zh-CN" sz="4000" dirty="0" smtClean="0"/>
              <a:t>max</a:t>
            </a:r>
            <a:r>
              <a:rPr lang="zh-CN" altLang="en-US" sz="4000" dirty="0" smtClean="0"/>
              <a:t>和</a:t>
            </a:r>
            <a:r>
              <a:rPr lang="en-US" altLang="zh-CN" sz="4000" dirty="0" smtClean="0"/>
              <a:t>sum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再令</a:t>
            </a:r>
            <a:r>
              <a:rPr lang="en-US" altLang="zh-CN" sz="4000" dirty="0" smtClean="0"/>
              <a:t>lazy[node]</a:t>
            </a:r>
            <a:r>
              <a:rPr lang="zh-CN" altLang="en-US" sz="4000" dirty="0" smtClean="0"/>
              <a:t>表示对以</a:t>
            </a:r>
            <a:r>
              <a:rPr lang="en-US" altLang="zh-CN" sz="4000" dirty="0" smtClean="0"/>
              <a:t>node</a:t>
            </a:r>
            <a:r>
              <a:rPr lang="zh-CN" altLang="en-US" sz="4000" dirty="0" smtClean="0"/>
              <a:t>为根的子树的整体操作（对于这个题就是区间加）</a:t>
            </a:r>
            <a:r>
              <a:rPr lang="zh-CN" altLang="en-US" sz="4000" dirty="0"/>
              <a:t>。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1052736"/>
            <a:ext cx="7920880" cy="4968552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标记一般来说有两种，一种是下传的，一种是不下传的（也叫永久化什么的。。）。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683568" y="1052736"/>
            <a:ext cx="7920880" cy="4968552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先来讲讲下传的标记。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92696"/>
            <a:ext cx="7680960" cy="47244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Paint(</a:t>
            </a:r>
            <a:r>
              <a:rPr lang="en-US" altLang="zh-CN" sz="4000" dirty="0" err="1" smtClean="0"/>
              <a:t>node,l,r,delta</a:t>
            </a:r>
            <a:r>
              <a:rPr lang="en-US" altLang="zh-CN" sz="4000" dirty="0" smtClean="0"/>
              <a:t>)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smtClean="0"/>
              <a:t>Lazy[node]+=delta.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[node].sum+=(r-l+1)*delta</a:t>
            </a:r>
          </a:p>
          <a:p>
            <a:pPr marL="742950" lvl="1" indent="-571500">
              <a:buFont typeface="Wingdings" pitchFamily="2" charset="2"/>
              <a:buChar char="ü"/>
            </a:pP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[node].max+=delta.</a:t>
            </a:r>
            <a:endParaRPr lang="zh-CN" altLang="en-US" sz="38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755576" y="692696"/>
                <a:ext cx="7704856" cy="5472608"/>
              </a:xfrm>
            </p:spPr>
            <p:txBody>
              <a:bodyPr>
                <a:normAutofit/>
              </a:bodyPr>
              <a:lstStyle/>
              <a:p>
                <a:pPr marL="571500" indent="-571500">
                  <a:buFont typeface="Wingdings" panose="05000000000000000000" pitchFamily="2" charset="2"/>
                  <a:buChar char="ü"/>
                </a:pPr>
                <a:r>
                  <a:rPr lang="en-US" altLang="zh-CN" sz="4000" dirty="0" smtClean="0"/>
                  <a:t>Pushdown(</a:t>
                </a:r>
                <a:r>
                  <a:rPr lang="en-US" altLang="zh-CN" sz="4000" dirty="0" err="1" smtClean="0"/>
                  <a:t>node,l,r</a:t>
                </a:r>
                <a:r>
                  <a:rPr lang="en-US" altLang="zh-CN" sz="4000" dirty="0" smtClean="0"/>
                  <a:t>)//</a:t>
                </a:r>
                <a:r>
                  <a:rPr lang="zh-CN" altLang="en-US" sz="4000" dirty="0" smtClean="0"/>
                  <a:t>下传位于</a:t>
                </a:r>
                <a:r>
                  <a:rPr lang="en-US" altLang="zh-CN" sz="4000" dirty="0" smtClean="0"/>
                  <a:t>node</a:t>
                </a:r>
                <a:r>
                  <a:rPr lang="zh-CN" altLang="en-US" sz="4000" dirty="0" smtClean="0"/>
                  <a:t>的标记，更新儿子节点的信息。</a:t>
                </a:r>
                <a:endParaRPr lang="en-US" altLang="zh-CN" sz="4000" dirty="0" smtClean="0"/>
              </a:p>
              <a:p>
                <a:pPr marL="742950" lvl="1" indent="-571500">
                  <a:buFont typeface="Wingdings" panose="05000000000000000000" pitchFamily="2" charset="2"/>
                  <a:buChar char="ü"/>
                </a:pPr>
                <a:r>
                  <a:rPr lang="en-US" altLang="zh-CN" sz="3800" dirty="0" smtClean="0"/>
                  <a:t>Paint(</a:t>
                </a:r>
                <a:r>
                  <a:rPr lang="en-US" altLang="zh-CN" sz="3800" dirty="0" err="1" smtClean="0"/>
                  <a:t>lson,l</a:t>
                </a:r>
                <a:r>
                  <a:rPr lang="en-US" altLang="zh-CN" sz="3800" dirty="0" smtClean="0"/>
                  <a:t>,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800" i="1" smtClean="0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800" i="1" smtClean="0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800" b="0" i="1" smtClean="0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800" b="0" i="1" smtClean="0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800" b="0" i="1" smtClean="0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800" b="0" i="1" smtClean="0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800" dirty="0" smtClean="0"/>
                  <a:t>,lazy[node])</a:t>
                </a:r>
              </a:p>
              <a:p>
                <a:pPr marL="742950" lvl="1" indent="-571500">
                  <a:buFont typeface="Wingdings" panose="05000000000000000000" pitchFamily="2" charset="2"/>
                  <a:buChar char="ü"/>
                </a:pPr>
                <a:r>
                  <a:rPr lang="en-US" altLang="zh-CN" sz="3800" dirty="0" smtClean="0"/>
                  <a:t>Paint(</a:t>
                </a:r>
                <a:r>
                  <a:rPr lang="en-US" altLang="zh-CN" sz="3800" dirty="0" err="1" smtClean="0"/>
                  <a:t>rson</a:t>
                </a:r>
                <a:r>
                  <a:rPr lang="en-US" altLang="zh-CN" sz="3800" dirty="0" smtClean="0"/>
                  <a:t>,</a:t>
                </a:r>
                <a:r>
                  <a:rPr lang="en-US" altLang="zh-CN" sz="3800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⌊"/>
                        <m:endChr m:val="⌋"/>
                        <m:ctrlPr>
                          <a:rPr lang="en-US" altLang="zh-CN" sz="3800" i="1">
                            <a:latin typeface="Cambria Math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altLang="zh-CN" sz="3800" i="1">
                                <a:latin typeface="Cambria Math"/>
                              </a:rPr>
                            </m:ctrlPr>
                          </m:fPr>
                          <m:num>
                            <m:r>
                              <a:rPr lang="en-US" altLang="zh-CN" sz="3800" i="1">
                                <a:latin typeface="Cambria Math"/>
                              </a:rPr>
                              <m:t>𝑙</m:t>
                            </m:r>
                            <m:r>
                              <a:rPr lang="en-US" altLang="zh-CN" sz="3800" i="1">
                                <a:latin typeface="Cambria Math"/>
                              </a:rPr>
                              <m:t>+</m:t>
                            </m:r>
                            <m:r>
                              <a:rPr lang="en-US" altLang="zh-CN" sz="3800" i="1">
                                <a:latin typeface="Cambria Math"/>
                              </a:rPr>
                              <m:t>𝑟</m:t>
                            </m:r>
                          </m:num>
                          <m:den>
                            <m:r>
                              <a:rPr lang="en-US" altLang="zh-CN" sz="3800" i="1">
                                <a:latin typeface="Cambria Math"/>
                              </a:rPr>
                              <m:t>2</m:t>
                            </m:r>
                          </m:den>
                        </m:f>
                      </m:e>
                    </m:d>
                  </m:oMath>
                </a14:m>
                <a:r>
                  <a:rPr lang="en-US" altLang="zh-CN" sz="3800" dirty="0" smtClean="0"/>
                  <a:t>+1,r,lazy[node])</a:t>
                </a:r>
              </a:p>
              <a:p>
                <a:pPr marL="742950" lvl="1" indent="-571500">
                  <a:buFont typeface="Wingdings" panose="05000000000000000000" pitchFamily="2" charset="2"/>
                  <a:buChar char="ü"/>
                </a:pPr>
                <a:r>
                  <a:rPr lang="en-US" altLang="zh-CN" sz="3800" dirty="0" smtClean="0"/>
                  <a:t>Lazy[node]=</a:t>
                </a:r>
                <a14:m>
                  <m:oMath xmlns:m="http://schemas.openxmlformats.org/officeDocument/2006/math">
                    <m:r>
                      <a:rPr lang="en-US" altLang="zh-CN" sz="3800" i="1" smtClean="0">
                        <a:latin typeface="Cambria Math"/>
                        <a:ea typeface="Cambria Math"/>
                      </a:rPr>
                      <m:t>∅</m:t>
                    </m:r>
                  </m:oMath>
                </a14:m>
                <a:endParaRPr lang="zh-CN" altLang="en-US" sz="38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755576" y="692696"/>
                <a:ext cx="7704856" cy="5472608"/>
              </a:xfrm>
              <a:blipFill rotWithShape="1">
                <a:blip r:embed="rId2"/>
                <a:stretch>
                  <a:fillRect l="-2532" t="-21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476672"/>
            <a:ext cx="7776864" cy="561662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标记的意思是当前节点已经被修改，而它的子树还没有被修改，信息是不正确的。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所以我们需要下传所有在查询中访问到的不是被完全覆盖的节点。下传标记，修改子树。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同样在修改的时候我们也需要下传不完全覆盖节点的标记。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36777" y="4077072"/>
            <a:ext cx="8535669" cy="216024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那标记怎么能不下传呢？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还是刚才的栗子。。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69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95536" y="404664"/>
            <a:ext cx="7680960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什么是森林？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899592" y="2150746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555776" y="1477264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3948643" y="143546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663409" y="151204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303748" y="2665396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959932" y="250596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3948643" y="3586088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5159353" y="2474536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463609" y="2474536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4907325" y="35186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5663409" y="351865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455497" y="349226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211581" y="3418115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7990243" y="3418115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6203469" y="459877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948264" y="4598772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接箭头连接符 22"/>
          <p:cNvCxnSpPr>
            <a:endCxn id="8" idx="4"/>
          </p:cNvCxnSpPr>
          <p:nvPr/>
        </p:nvCxnSpPr>
        <p:spPr>
          <a:xfrm flipV="1">
            <a:off x="2523280" y="1981320"/>
            <a:ext cx="284524" cy="712560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0"/>
          </p:cNvCxnSpPr>
          <p:nvPr/>
        </p:nvCxnSpPr>
        <p:spPr>
          <a:xfrm flipH="1" flipV="1">
            <a:off x="4200671" y="1933623"/>
            <a:ext cx="11289" cy="572345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3" idx="0"/>
          </p:cNvCxnSpPr>
          <p:nvPr/>
        </p:nvCxnSpPr>
        <p:spPr>
          <a:xfrm flipV="1">
            <a:off x="4200671" y="3076823"/>
            <a:ext cx="0" cy="509265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14" idx="7"/>
          </p:cNvCxnSpPr>
          <p:nvPr/>
        </p:nvCxnSpPr>
        <p:spPr>
          <a:xfrm flipV="1">
            <a:off x="5589592" y="2010203"/>
            <a:ext cx="203693" cy="538150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16" idx="0"/>
          </p:cNvCxnSpPr>
          <p:nvPr/>
        </p:nvCxnSpPr>
        <p:spPr>
          <a:xfrm flipV="1">
            <a:off x="5159353" y="2946307"/>
            <a:ext cx="252028" cy="572345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>
            <a:endCxn id="14" idx="4"/>
          </p:cNvCxnSpPr>
          <p:nvPr/>
        </p:nvCxnSpPr>
        <p:spPr>
          <a:xfrm flipH="1" flipV="1">
            <a:off x="5411381" y="2978592"/>
            <a:ext cx="381904" cy="513668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endCxn id="14" idx="5"/>
          </p:cNvCxnSpPr>
          <p:nvPr/>
        </p:nvCxnSpPr>
        <p:spPr>
          <a:xfrm flipH="1" flipV="1">
            <a:off x="5589592" y="2904775"/>
            <a:ext cx="976768" cy="613877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 flipV="1">
            <a:off x="7452320" y="2978592"/>
            <a:ext cx="155305" cy="467546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endCxn id="10" idx="5"/>
          </p:cNvCxnSpPr>
          <p:nvPr/>
        </p:nvCxnSpPr>
        <p:spPr>
          <a:xfrm flipH="1" flipV="1">
            <a:off x="6093648" y="1942279"/>
            <a:ext cx="1436324" cy="606074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箭头连接符 40"/>
          <p:cNvCxnSpPr>
            <a:endCxn id="15" idx="5"/>
          </p:cNvCxnSpPr>
          <p:nvPr/>
        </p:nvCxnSpPr>
        <p:spPr>
          <a:xfrm flipH="1" flipV="1">
            <a:off x="7893848" y="2904775"/>
            <a:ext cx="123453" cy="565381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箭头连接符 42"/>
          <p:cNvCxnSpPr>
            <a:endCxn id="18" idx="4"/>
          </p:cNvCxnSpPr>
          <p:nvPr/>
        </p:nvCxnSpPr>
        <p:spPr>
          <a:xfrm flipV="1">
            <a:off x="6494844" y="3996316"/>
            <a:ext cx="212681" cy="596094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箭头连接符 44"/>
          <p:cNvCxnSpPr/>
          <p:nvPr/>
        </p:nvCxnSpPr>
        <p:spPr>
          <a:xfrm flipH="1" flipV="1">
            <a:off x="6811810" y="4022708"/>
            <a:ext cx="269895" cy="577177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圆角矩形 47"/>
          <p:cNvSpPr/>
          <p:nvPr/>
        </p:nvSpPr>
        <p:spPr>
          <a:xfrm>
            <a:off x="467544" y="1196752"/>
            <a:ext cx="8424936" cy="4464496"/>
          </a:xfrm>
          <a:prstGeom prst="roundRect">
            <a:avLst/>
          </a:prstGeom>
          <a:noFill/>
          <a:ln w="63500">
            <a:solidFill>
              <a:srgbClr val="B51B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内容占位符 1"/>
          <p:cNvSpPr>
            <a:spLocks noGrp="1"/>
          </p:cNvSpPr>
          <p:nvPr>
            <p:ph sz="quarter" idx="13"/>
          </p:nvPr>
        </p:nvSpPr>
        <p:spPr>
          <a:xfrm>
            <a:off x="410944" y="4293096"/>
            <a:ext cx="8049488" cy="187220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在询问的时候沿途收集标记。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圆角矩形 6"/>
          <p:cNvSpPr/>
          <p:nvPr/>
        </p:nvSpPr>
        <p:spPr>
          <a:xfrm>
            <a:off x="194919" y="3093459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</a:t>
            </a:r>
            <a:endParaRPr lang="zh-CN" altLang="en-US" sz="4000" dirty="0"/>
          </a:p>
        </p:txBody>
      </p:sp>
      <p:sp>
        <p:nvSpPr>
          <p:cNvPr id="8" name="圆角矩形 7"/>
          <p:cNvSpPr/>
          <p:nvPr/>
        </p:nvSpPr>
        <p:spPr>
          <a:xfrm>
            <a:off x="829608" y="3081722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2</a:t>
            </a:r>
            <a:endParaRPr lang="zh-CN" altLang="en-US" sz="4000" dirty="0"/>
          </a:p>
        </p:txBody>
      </p:sp>
      <p:sp>
        <p:nvSpPr>
          <p:cNvPr id="9" name="圆角矩形 8"/>
          <p:cNvSpPr/>
          <p:nvPr/>
        </p:nvSpPr>
        <p:spPr>
          <a:xfrm>
            <a:off x="181535" y="2390250"/>
            <a:ext cx="1080121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[1,2]</a:t>
            </a:r>
            <a:endParaRPr lang="zh-CN" altLang="en-US" sz="4000" dirty="0"/>
          </a:p>
        </p:txBody>
      </p:sp>
      <p:sp>
        <p:nvSpPr>
          <p:cNvPr id="10" name="圆角矩形 9"/>
          <p:cNvSpPr/>
          <p:nvPr/>
        </p:nvSpPr>
        <p:spPr>
          <a:xfrm>
            <a:off x="1390174" y="3075853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3</a:t>
            </a:r>
            <a:endParaRPr lang="zh-CN" altLang="en-US" sz="4000" dirty="0"/>
          </a:p>
        </p:txBody>
      </p:sp>
      <p:sp>
        <p:nvSpPr>
          <p:cNvPr id="11" name="圆角矩形 10"/>
          <p:cNvSpPr/>
          <p:nvPr/>
        </p:nvSpPr>
        <p:spPr>
          <a:xfrm>
            <a:off x="2038246" y="3070291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4</a:t>
            </a:r>
            <a:endParaRPr lang="zh-CN" altLang="en-US" sz="4000" dirty="0"/>
          </a:p>
        </p:txBody>
      </p:sp>
      <p:sp>
        <p:nvSpPr>
          <p:cNvPr id="12" name="圆角矩形 11"/>
          <p:cNvSpPr/>
          <p:nvPr/>
        </p:nvSpPr>
        <p:spPr>
          <a:xfrm>
            <a:off x="2639001" y="30699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5</a:t>
            </a:r>
            <a:endParaRPr lang="zh-CN" altLang="en-US" sz="4000" dirty="0"/>
          </a:p>
        </p:txBody>
      </p:sp>
      <p:sp>
        <p:nvSpPr>
          <p:cNvPr id="13" name="圆角矩形 12"/>
          <p:cNvSpPr/>
          <p:nvPr/>
        </p:nvSpPr>
        <p:spPr>
          <a:xfrm>
            <a:off x="3304121" y="3092667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6</a:t>
            </a:r>
            <a:endParaRPr lang="zh-CN" altLang="en-US" sz="4000" dirty="0"/>
          </a:p>
        </p:txBody>
      </p:sp>
      <p:sp>
        <p:nvSpPr>
          <p:cNvPr id="14" name="圆角矩形 13"/>
          <p:cNvSpPr/>
          <p:nvPr/>
        </p:nvSpPr>
        <p:spPr>
          <a:xfrm>
            <a:off x="2615849" y="2390250"/>
            <a:ext cx="1108497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[5,6]</a:t>
            </a:r>
            <a:endParaRPr lang="zh-CN" altLang="en-US" sz="4000" dirty="0"/>
          </a:p>
        </p:txBody>
      </p:sp>
      <p:sp>
        <p:nvSpPr>
          <p:cNvPr id="15" name="圆角矩形 14"/>
          <p:cNvSpPr/>
          <p:nvPr/>
        </p:nvSpPr>
        <p:spPr>
          <a:xfrm>
            <a:off x="3891011" y="2384385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7</a:t>
            </a:r>
            <a:endParaRPr lang="zh-CN" altLang="en-US" sz="4000" dirty="0"/>
          </a:p>
        </p:txBody>
      </p:sp>
      <p:sp>
        <p:nvSpPr>
          <p:cNvPr id="16" name="圆角矩形 15"/>
          <p:cNvSpPr/>
          <p:nvPr/>
        </p:nvSpPr>
        <p:spPr>
          <a:xfrm>
            <a:off x="4473101" y="3066013"/>
            <a:ext cx="432048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8</a:t>
            </a:r>
            <a:endParaRPr lang="zh-CN" altLang="en-US" sz="4000" dirty="0"/>
          </a:p>
        </p:txBody>
      </p:sp>
      <p:sp>
        <p:nvSpPr>
          <p:cNvPr id="17" name="圆角矩形 16"/>
          <p:cNvSpPr/>
          <p:nvPr/>
        </p:nvSpPr>
        <p:spPr>
          <a:xfrm>
            <a:off x="4459840" y="2391465"/>
            <a:ext cx="107162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[8,9]</a:t>
            </a:r>
            <a:endParaRPr lang="zh-CN" altLang="en-US" sz="4000" dirty="0"/>
          </a:p>
        </p:txBody>
      </p:sp>
      <p:sp>
        <p:nvSpPr>
          <p:cNvPr id="18" name="圆角矩形 17"/>
          <p:cNvSpPr/>
          <p:nvPr/>
        </p:nvSpPr>
        <p:spPr>
          <a:xfrm>
            <a:off x="167846" y="1676770"/>
            <a:ext cx="2302448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[1,4]</a:t>
            </a:r>
            <a:endParaRPr lang="zh-CN" altLang="en-US" sz="4000" dirty="0"/>
          </a:p>
        </p:txBody>
      </p:sp>
      <p:sp>
        <p:nvSpPr>
          <p:cNvPr id="19" name="圆角矩形 18"/>
          <p:cNvSpPr/>
          <p:nvPr/>
        </p:nvSpPr>
        <p:spPr>
          <a:xfrm>
            <a:off x="2615849" y="1676770"/>
            <a:ext cx="1713537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[5,7]</a:t>
            </a:r>
            <a:endParaRPr lang="zh-CN" altLang="en-US" sz="4000" dirty="0"/>
          </a:p>
        </p:txBody>
      </p:sp>
      <p:sp>
        <p:nvSpPr>
          <p:cNvPr id="20" name="圆角矩形 19"/>
          <p:cNvSpPr/>
          <p:nvPr/>
        </p:nvSpPr>
        <p:spPr>
          <a:xfrm>
            <a:off x="143353" y="956690"/>
            <a:ext cx="4179707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[1,7]</a:t>
            </a:r>
            <a:endParaRPr lang="zh-CN" altLang="en-US" sz="4000" dirty="0"/>
          </a:p>
        </p:txBody>
      </p:sp>
      <p:sp>
        <p:nvSpPr>
          <p:cNvPr id="21" name="圆角矩形 20"/>
          <p:cNvSpPr/>
          <p:nvPr/>
        </p:nvSpPr>
        <p:spPr>
          <a:xfrm>
            <a:off x="5099410" y="3058554"/>
            <a:ext cx="432049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9</a:t>
            </a:r>
            <a:endParaRPr lang="zh-CN" altLang="en-US" sz="4000" dirty="0"/>
          </a:p>
        </p:txBody>
      </p:sp>
      <p:sp>
        <p:nvSpPr>
          <p:cNvPr id="22" name="圆角矩形 21"/>
          <p:cNvSpPr/>
          <p:nvPr/>
        </p:nvSpPr>
        <p:spPr>
          <a:xfrm>
            <a:off x="5632051" y="2384238"/>
            <a:ext cx="756125" cy="569463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10</a:t>
            </a:r>
            <a:endParaRPr lang="zh-CN" altLang="en-US" sz="4000" dirty="0"/>
          </a:p>
        </p:txBody>
      </p:sp>
      <p:sp>
        <p:nvSpPr>
          <p:cNvPr id="23" name="圆角矩形 22"/>
          <p:cNvSpPr/>
          <p:nvPr/>
        </p:nvSpPr>
        <p:spPr>
          <a:xfrm>
            <a:off x="6467563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11</a:t>
            </a:r>
            <a:endParaRPr lang="zh-CN" altLang="en-US" sz="4000" dirty="0"/>
          </a:p>
        </p:txBody>
      </p:sp>
      <p:sp>
        <p:nvSpPr>
          <p:cNvPr id="24" name="圆角矩形 23"/>
          <p:cNvSpPr/>
          <p:nvPr/>
        </p:nvSpPr>
        <p:spPr>
          <a:xfrm>
            <a:off x="6467564" y="2384431"/>
            <a:ext cx="1669017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[11,12]</a:t>
            </a:r>
            <a:endParaRPr lang="zh-CN" altLang="en-US" sz="4000" dirty="0"/>
          </a:p>
        </p:txBody>
      </p:sp>
      <p:sp>
        <p:nvSpPr>
          <p:cNvPr id="25" name="圆角矩形 24"/>
          <p:cNvSpPr/>
          <p:nvPr/>
        </p:nvSpPr>
        <p:spPr>
          <a:xfrm>
            <a:off x="8306651" y="2408573"/>
            <a:ext cx="744743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13</a:t>
            </a:r>
            <a:endParaRPr lang="zh-CN" altLang="en-US" sz="4000" dirty="0"/>
          </a:p>
        </p:txBody>
      </p:sp>
      <p:sp>
        <p:nvSpPr>
          <p:cNvPr id="26" name="圆角矩形 25"/>
          <p:cNvSpPr/>
          <p:nvPr/>
        </p:nvSpPr>
        <p:spPr>
          <a:xfrm>
            <a:off x="4459840" y="1676770"/>
            <a:ext cx="1928336" cy="576064"/>
          </a:xfrm>
          <a:prstGeom prst="round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[8,10]</a:t>
            </a:r>
            <a:endParaRPr lang="zh-CN" altLang="en-US" sz="4000" dirty="0"/>
          </a:p>
        </p:txBody>
      </p:sp>
      <p:sp>
        <p:nvSpPr>
          <p:cNvPr id="27" name="圆角矩形 26"/>
          <p:cNvSpPr/>
          <p:nvPr/>
        </p:nvSpPr>
        <p:spPr>
          <a:xfrm>
            <a:off x="149372" y="241419"/>
            <a:ext cx="8910480" cy="576064"/>
          </a:xfrm>
          <a:prstGeom prst="roundRect">
            <a:avLst/>
          </a:prstGeom>
          <a:noFill/>
          <a:ln w="635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[1,13]</a:t>
            </a:r>
            <a:endParaRPr lang="zh-CN" altLang="en-US" sz="4000" dirty="0"/>
          </a:p>
        </p:txBody>
      </p:sp>
      <p:sp>
        <p:nvSpPr>
          <p:cNvPr id="28" name="圆角矩形 27"/>
          <p:cNvSpPr/>
          <p:nvPr/>
        </p:nvSpPr>
        <p:spPr>
          <a:xfrm>
            <a:off x="4451340" y="956690"/>
            <a:ext cx="4608512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[8,13]</a:t>
            </a:r>
            <a:endParaRPr lang="zh-CN" altLang="en-US" sz="4000" dirty="0"/>
          </a:p>
        </p:txBody>
      </p:sp>
      <p:sp>
        <p:nvSpPr>
          <p:cNvPr id="29" name="圆角矩形 28"/>
          <p:cNvSpPr/>
          <p:nvPr/>
        </p:nvSpPr>
        <p:spPr>
          <a:xfrm>
            <a:off x="6467563" y="1676770"/>
            <a:ext cx="2592290" cy="576064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[11,13]</a:t>
            </a:r>
            <a:endParaRPr lang="zh-CN" altLang="en-US" sz="4000" dirty="0"/>
          </a:p>
        </p:txBody>
      </p:sp>
      <p:sp>
        <p:nvSpPr>
          <p:cNvPr id="30" name="圆角矩形 29"/>
          <p:cNvSpPr/>
          <p:nvPr/>
        </p:nvSpPr>
        <p:spPr>
          <a:xfrm>
            <a:off x="1390173" y="2386953"/>
            <a:ext cx="1080121" cy="576064"/>
          </a:xfrm>
          <a:prstGeom prst="roundRect">
            <a:avLst/>
          </a:prstGeom>
          <a:noFill/>
          <a:ln w="63500">
            <a:solidFill>
              <a:srgbClr val="FF00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[3,4]</a:t>
            </a:r>
            <a:endParaRPr lang="zh-CN" altLang="en-US" sz="4000" dirty="0"/>
          </a:p>
        </p:txBody>
      </p:sp>
      <p:sp>
        <p:nvSpPr>
          <p:cNvPr id="31" name="圆角矩形 30"/>
          <p:cNvSpPr/>
          <p:nvPr/>
        </p:nvSpPr>
        <p:spPr>
          <a:xfrm>
            <a:off x="7364771" y="3054276"/>
            <a:ext cx="771810" cy="581200"/>
          </a:xfrm>
          <a:prstGeom prst="roundRect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 smtClean="0"/>
              <a:t>12</a:t>
            </a:r>
            <a:endParaRPr lang="zh-CN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692696"/>
            <a:ext cx="7680960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Querysum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node,l,r,L,R</a:t>
            </a:r>
            <a:r>
              <a:rPr lang="en-US" altLang="zh-CN" sz="4000" dirty="0" smtClean="0"/>
              <a:t>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/>
              <a:t>…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zh-CN" altLang="en-US" sz="3800" dirty="0"/>
              <a:t>返回</a:t>
            </a:r>
            <a:r>
              <a:rPr lang="en-US" altLang="zh-CN" sz="3800" dirty="0" err="1"/>
              <a:t>ans+lazy</a:t>
            </a:r>
            <a:r>
              <a:rPr lang="en-US" altLang="zh-CN" sz="3800" dirty="0"/>
              <a:t>[node]*(min(</a:t>
            </a:r>
            <a:r>
              <a:rPr lang="en-US" altLang="zh-CN" sz="3800" dirty="0" err="1"/>
              <a:t>r,R</a:t>
            </a:r>
            <a:r>
              <a:rPr lang="en-US" altLang="zh-CN" sz="3800" dirty="0"/>
              <a:t>)-max(</a:t>
            </a:r>
            <a:r>
              <a:rPr lang="en-US" altLang="zh-CN" sz="3800" dirty="0" err="1"/>
              <a:t>l,L</a:t>
            </a:r>
            <a:r>
              <a:rPr lang="en-US" altLang="zh-CN" sz="3800" dirty="0"/>
              <a:t>)+1)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Querymax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node,l,r,L,R</a:t>
            </a:r>
            <a:r>
              <a:rPr lang="en-US" altLang="zh-CN" sz="4000" dirty="0" smtClean="0"/>
              <a:t>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…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zh-CN" altLang="en-US" sz="3800" dirty="0" smtClean="0"/>
              <a:t>返回</a:t>
            </a:r>
            <a:r>
              <a:rPr lang="en-US" altLang="zh-CN" sz="3800" dirty="0" err="1" smtClean="0"/>
              <a:t>ans+lazy</a:t>
            </a:r>
            <a:r>
              <a:rPr lang="en-US" altLang="zh-CN" sz="3800" dirty="0" smtClean="0"/>
              <a:t>[node]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620688"/>
            <a:ext cx="7992888" cy="54006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不下传的</a:t>
            </a:r>
            <a:r>
              <a:rPr lang="zh-CN" altLang="en-US" sz="4000" dirty="0" smtClean="0"/>
              <a:t>标记是</a:t>
            </a:r>
            <a:r>
              <a:rPr lang="zh-CN" altLang="en-US" sz="4000" dirty="0"/>
              <a:t>需要在询问的时候考虑它，而下传的标记则不需要考虑。</a:t>
            </a:r>
            <a:endParaRPr lang="en-US" altLang="zh-CN" sz="4000" dirty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二者理论上讲是等价的，但往往会有一个更简单。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下面举几个栗子。。</a:t>
            </a:r>
            <a:endParaRPr lang="en-US" altLang="zh-CN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0" y="0"/>
            <a:ext cx="9144000" cy="685800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有一</a:t>
            </a:r>
            <a:r>
              <a:rPr lang="zh-CN" altLang="en-US" sz="4000" dirty="0" smtClean="0"/>
              <a:t>条长度为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的线段，有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种颜色，每种颜色用一个数字表示，范围是</a:t>
            </a:r>
            <a:r>
              <a:rPr lang="en-US" altLang="zh-CN" sz="4000" dirty="0" smtClean="0"/>
              <a:t>[0,n]</a:t>
            </a:r>
            <a:r>
              <a:rPr lang="zh-CN" altLang="en-US" sz="4000" dirty="0" smtClean="0"/>
              <a:t>，初始时全是</a:t>
            </a:r>
            <a:r>
              <a:rPr lang="en-US" altLang="zh-CN" sz="4000" dirty="0" smtClean="0"/>
              <a:t>0</a:t>
            </a:r>
            <a:r>
              <a:rPr lang="zh-CN" altLang="en-US" sz="4000" dirty="0" smtClean="0"/>
              <a:t>。要求支持询问一个区间中有几段颜色、用某种颜色覆盖一个区间</a:t>
            </a:r>
            <a:r>
              <a:rPr lang="zh-CN" altLang="en-US" sz="4000" dirty="0" smtClean="0"/>
              <a:t>。</a:t>
            </a:r>
            <a:r>
              <a:rPr lang="en-US" altLang="zh-CN" sz="4000" dirty="0" smtClean="0"/>
              <a:t> </a:t>
            </a:r>
            <a:r>
              <a:rPr lang="en-US" altLang="zh-CN" sz="4000" dirty="0" smtClean="0"/>
              <a:t>					</a:t>
            </a:r>
            <a:endParaRPr lang="en-US" altLang="zh-CN" sz="4000" dirty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 					</a:t>
            </a:r>
            <a:r>
              <a:rPr lang="en-US" altLang="zh-CN" sz="3600" dirty="0" smtClean="0"/>
              <a:t>0 </a:t>
            </a:r>
            <a:r>
              <a:rPr lang="en-US" altLang="zh-CN" sz="3600" dirty="0" smtClean="0"/>
              <a:t>0 0 0 0 0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用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覆盖</a:t>
            </a:r>
            <a:r>
              <a:rPr lang="en-US" altLang="zh-CN" sz="4000" dirty="0" smtClean="0"/>
              <a:t>[3,5]-&gt;	0 0 1 1 1 0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用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覆盖</a:t>
            </a:r>
            <a:r>
              <a:rPr lang="en-US" altLang="zh-CN" sz="4000" dirty="0" smtClean="0"/>
              <a:t>4-&gt;		0 0 1 2 1 0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查询</a:t>
            </a:r>
            <a:r>
              <a:rPr lang="en-US" altLang="zh-CN" sz="4000" dirty="0" smtClean="0"/>
              <a:t>[2,6]-&gt;		5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1124744"/>
            <a:ext cx="8136904" cy="4608512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如果下传标记是很简单的</a:t>
            </a:r>
            <a:r>
              <a:rPr lang="en-US" altLang="zh-CN" sz="4000" dirty="0" smtClean="0"/>
              <a:t>~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只需记</a:t>
            </a:r>
            <a:r>
              <a:rPr lang="en-US" altLang="zh-CN" sz="4000" dirty="0" err="1" smtClean="0"/>
              <a:t>ans,lcol,rcol;cover</a:t>
            </a:r>
            <a:r>
              <a:rPr lang="zh-CN" altLang="en-US" sz="4000" dirty="0" smtClean="0"/>
              <a:t>即可。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Paint C</a:t>
            </a:r>
            <a:r>
              <a:rPr lang="zh-CN" altLang="en-US" sz="4000" dirty="0" smtClean="0"/>
              <a:t>（用颜色</a:t>
            </a:r>
            <a:r>
              <a:rPr lang="en-US" altLang="zh-CN" sz="4000" dirty="0" smtClean="0"/>
              <a:t>C</a:t>
            </a:r>
            <a:r>
              <a:rPr lang="zh-CN" altLang="en-US" sz="4000" dirty="0" smtClean="0"/>
              <a:t>覆盖这个区间）时令</a:t>
            </a: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=1,lcol=</a:t>
            </a:r>
            <a:r>
              <a:rPr lang="en-US" altLang="zh-CN" sz="4000" dirty="0" err="1" smtClean="0"/>
              <a:t>C,rcol</a:t>
            </a:r>
            <a:r>
              <a:rPr lang="en-US" altLang="zh-CN" sz="4000" dirty="0" smtClean="0"/>
              <a:t>=</a:t>
            </a:r>
            <a:r>
              <a:rPr lang="en-US" altLang="zh-CN" sz="4000" dirty="0" err="1" smtClean="0"/>
              <a:t>C,cover</a:t>
            </a:r>
            <a:r>
              <a:rPr lang="en-US" altLang="zh-CN" sz="4000" dirty="0" smtClean="0"/>
              <a:t>=C.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1124744"/>
            <a:ext cx="7608952" cy="443636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标记永久化？</a:t>
            </a:r>
            <a:endParaRPr lang="en-US" altLang="zh-CN" sz="4000" dirty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也可以强行做。。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不过就非常麻烦了。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（需要记时间戳之类的。。）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这里就不讲了。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539552" y="620688"/>
            <a:ext cx="8279904" cy="5849888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有</a:t>
            </a:r>
            <a:r>
              <a:rPr lang="zh-CN" altLang="en-US" sz="4000" dirty="0" smtClean="0"/>
              <a:t>一条白色的线段，要求支持如下操作，拿一条黑色的线段覆盖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，拿走一条之前放上的线段，询问一个区间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中有多少段黑色、黑色段的总长度是</a:t>
            </a:r>
            <a:r>
              <a:rPr lang="zh-CN" altLang="en-US" sz="4000" dirty="0" smtClean="0"/>
              <a:t>多少。</a:t>
            </a:r>
            <a:r>
              <a:rPr lang="en-US" altLang="zh-CN" sz="3600" dirty="0"/>
              <a:t>(cogs 265 </a:t>
            </a:r>
            <a:r>
              <a:rPr lang="zh-CN" altLang="en-US" sz="3600" dirty="0"/>
              <a:t>线段覆盖</a:t>
            </a:r>
            <a:r>
              <a:rPr lang="en-US" altLang="zh-CN" sz="3600" dirty="0"/>
              <a:t>)</a:t>
            </a:r>
          </a:p>
          <a:p>
            <a:pPr marL="571500" indent="-571500">
              <a:buFont typeface="Wingdings" pitchFamily="2" charset="2"/>
              <a:buChar char="ü"/>
            </a:pPr>
            <a:endParaRPr lang="en-US" altLang="zh-CN" sz="36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95536" y="476672"/>
            <a:ext cx="8136904" cy="5616624"/>
          </a:xfrm>
        </p:spPr>
        <p:txBody>
          <a:bodyPr/>
          <a:lstStyle/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en-US" altLang="zh-CN" sz="4000" dirty="0">
                <a:solidFill>
                  <a:srgbClr val="FFFFFF"/>
                </a:solidFill>
              </a:rPr>
              <a:t> 			0 0 0 0 0 0	</a:t>
            </a:r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覆盖</a:t>
            </a:r>
            <a:r>
              <a:rPr lang="en-US" altLang="zh-CN" sz="4000" dirty="0">
                <a:solidFill>
                  <a:srgbClr val="FFFFFF"/>
                </a:solidFill>
              </a:rPr>
              <a:t>[2,3]	0 1 1 0 0 0</a:t>
            </a:r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覆盖</a:t>
            </a:r>
            <a:r>
              <a:rPr lang="en-US" altLang="zh-CN" sz="4000" dirty="0">
                <a:solidFill>
                  <a:srgbClr val="FFFFFF"/>
                </a:solidFill>
              </a:rPr>
              <a:t>[3,4]	0 1 1 1 0 0 </a:t>
            </a:r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覆盖</a:t>
            </a:r>
            <a:r>
              <a:rPr lang="en-US" altLang="zh-CN" sz="4000" dirty="0">
                <a:solidFill>
                  <a:srgbClr val="FFFFFF"/>
                </a:solidFill>
              </a:rPr>
              <a:t>[6,6]	0 1 1 1  0 1</a:t>
            </a:r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查询</a:t>
            </a:r>
            <a:r>
              <a:rPr lang="en-US" altLang="zh-CN" sz="4000" dirty="0">
                <a:solidFill>
                  <a:srgbClr val="FFFFFF"/>
                </a:solidFill>
              </a:rPr>
              <a:t>[3,6]	2 </a:t>
            </a:r>
            <a:r>
              <a:rPr lang="en-US" altLang="zh-CN" sz="4000" dirty="0" smtClean="0">
                <a:solidFill>
                  <a:srgbClr val="FFFFFF"/>
                </a:solidFill>
              </a:rPr>
              <a:t>3</a:t>
            </a:r>
            <a:endParaRPr lang="en-US" altLang="zh-CN" sz="4000" dirty="0" smtClean="0"/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 smtClean="0">
                <a:solidFill>
                  <a:srgbClr val="FFFFFF"/>
                </a:solidFill>
              </a:rPr>
              <a:t>删除</a:t>
            </a:r>
            <a:r>
              <a:rPr lang="en-US" altLang="zh-CN" sz="4000" dirty="0" smtClean="0">
                <a:solidFill>
                  <a:srgbClr val="FFFFFF"/>
                </a:solidFill>
              </a:rPr>
              <a:t>[3,4] 0 1 1 0 0 1</a:t>
            </a:r>
          </a:p>
          <a:p>
            <a:pPr marL="571500" lvl="0" indent="-57150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 smtClean="0">
                <a:solidFill>
                  <a:srgbClr val="FFFFFF"/>
                </a:solidFill>
              </a:rPr>
              <a:t>查询</a:t>
            </a:r>
            <a:r>
              <a:rPr lang="en-US" altLang="zh-CN" sz="4000" dirty="0" smtClean="0">
                <a:solidFill>
                  <a:srgbClr val="FFFFFF"/>
                </a:solidFill>
              </a:rPr>
              <a:t>[3,6] 2 2</a:t>
            </a:r>
            <a:endParaRPr lang="en-US" altLang="zh-CN" sz="4000" dirty="0">
              <a:solidFill>
                <a:srgbClr val="FFFFFF"/>
              </a:solidFill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836712"/>
            <a:ext cx="7560840" cy="504056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标记永久化就很简单了。。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lazy</a:t>
            </a:r>
            <a:r>
              <a:rPr lang="zh-CN" altLang="en-US" sz="4000" dirty="0" smtClean="0"/>
              <a:t>记这个区间被覆盖了几次。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err="1" smtClean="0"/>
              <a:t>cnt,sum,lcov,rcov</a:t>
            </a:r>
            <a:r>
              <a:rPr lang="zh-CN" altLang="en-US" sz="4000" dirty="0" smtClean="0"/>
              <a:t>记这个节点不考虑它的父亲们是否有标记的情况。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92696"/>
            <a:ext cx="7848872" cy="5112568"/>
          </a:xfrm>
        </p:spPr>
        <p:txBody>
          <a:bodyPr/>
          <a:lstStyle/>
          <a:p>
            <a:pPr marL="285750" lvl="0" indent="-285750">
              <a:buClr>
                <a:srgbClr val="838995"/>
              </a:buClr>
              <a:buFont typeface="Wingdings" pitchFamily="2" charset="2"/>
              <a:buChar char="ü"/>
            </a:pPr>
            <a:r>
              <a:rPr lang="zh-CN" altLang="en-US" sz="4000" dirty="0">
                <a:solidFill>
                  <a:srgbClr val="FFFFFF"/>
                </a:solidFill>
              </a:rPr>
              <a:t>如果当前节点被覆盖</a:t>
            </a:r>
            <a:r>
              <a:rPr lang="zh-CN" altLang="en-US" sz="4000" dirty="0" smtClean="0">
                <a:solidFill>
                  <a:srgbClr val="FFFFFF"/>
                </a:solidFill>
              </a:rPr>
              <a:t>了，就直接令</a:t>
            </a:r>
            <a:r>
              <a:rPr lang="en-US" altLang="zh-CN" sz="4000" dirty="0" err="1" smtClean="0">
                <a:solidFill>
                  <a:srgbClr val="FFFFFF"/>
                </a:solidFill>
              </a:rPr>
              <a:t>cnt</a:t>
            </a:r>
            <a:r>
              <a:rPr lang="en-US" altLang="zh-CN" sz="4000" dirty="0" smtClean="0">
                <a:solidFill>
                  <a:srgbClr val="FFFFFF"/>
                </a:solidFill>
              </a:rPr>
              <a:t>=1,sum=r-l+1,lcov=1,rcov=1</a:t>
            </a:r>
            <a:r>
              <a:rPr lang="zh-CN" altLang="en-US" sz="4000" dirty="0" smtClean="0">
                <a:solidFill>
                  <a:srgbClr val="FFFFFF"/>
                </a:solidFill>
              </a:rPr>
              <a:t>；否则就</a:t>
            </a:r>
            <a:r>
              <a:rPr lang="en-US" altLang="zh-CN" sz="4000" dirty="0" smtClean="0">
                <a:solidFill>
                  <a:srgbClr val="FFFFFF"/>
                </a:solidFill>
              </a:rPr>
              <a:t>merge</a:t>
            </a:r>
            <a:r>
              <a:rPr lang="zh-CN" altLang="en-US" sz="4000" dirty="0" smtClean="0">
                <a:solidFill>
                  <a:srgbClr val="FFFFFF"/>
                </a:solidFill>
              </a:rPr>
              <a:t>它的左右儿子。</a:t>
            </a:r>
            <a:endParaRPr lang="en-US" altLang="zh-CN" sz="4000" dirty="0" smtClean="0">
              <a:solidFill>
                <a:srgbClr val="FFFFFF"/>
              </a:solidFill>
            </a:endParaRPr>
          </a:p>
          <a:p>
            <a:pPr marL="285750" lvl="0" indent="-285750">
              <a:buClr>
                <a:srgbClr val="838995"/>
              </a:buClr>
              <a:buFont typeface="Wingdings" pitchFamily="2" charset="2"/>
              <a:buChar char="ü"/>
            </a:pPr>
            <a:r>
              <a:rPr lang="en-US" altLang="zh-CN" sz="4000" dirty="0" smtClean="0">
                <a:solidFill>
                  <a:srgbClr val="FFFFFF"/>
                </a:solidFill>
              </a:rPr>
              <a:t>Query</a:t>
            </a:r>
            <a:r>
              <a:rPr lang="zh-CN" altLang="en-US" sz="4000" dirty="0" smtClean="0">
                <a:solidFill>
                  <a:srgbClr val="FFFFFF"/>
                </a:solidFill>
              </a:rPr>
              <a:t>的时候也是同理，如果当前节点已经被覆盖了，就没有必要再递归下去了。</a:t>
            </a:r>
            <a:endParaRPr lang="zh-CN" altLang="en-US" sz="4000" dirty="0">
              <a:solidFill>
                <a:srgbClr val="FFFFFF"/>
              </a:solidFill>
            </a:endParaRPr>
          </a:p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79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52426" y="404664"/>
            <a:ext cx="8396038" cy="57827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什么是树高？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椭圆 6"/>
          <p:cNvSpPr/>
          <p:nvPr/>
        </p:nvSpPr>
        <p:spPr>
          <a:xfrm>
            <a:off x="5061869" y="1503064"/>
            <a:ext cx="504056" cy="50405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4557813" y="2367160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5546252" y="2367160"/>
            <a:ext cx="504056" cy="50405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5064774" y="3303264"/>
            <a:ext cx="504056" cy="504056"/>
          </a:xfrm>
          <a:prstGeom prst="ellipse">
            <a:avLst/>
          </a:prstGeom>
          <a:noFill/>
          <a:ln w="635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050308" y="3303264"/>
            <a:ext cx="504056" cy="50405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604786" y="4383384"/>
            <a:ext cx="504056" cy="50405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>
            <a:endCxn id="7" idx="3"/>
          </p:cNvCxnSpPr>
          <p:nvPr/>
        </p:nvCxnSpPr>
        <p:spPr>
          <a:xfrm flipV="1">
            <a:off x="4922512" y="1933303"/>
            <a:ext cx="213174" cy="467416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endCxn id="9" idx="3"/>
          </p:cNvCxnSpPr>
          <p:nvPr/>
        </p:nvCxnSpPr>
        <p:spPr>
          <a:xfrm flipV="1">
            <a:off x="5403990" y="2797399"/>
            <a:ext cx="216079" cy="504519"/>
          </a:xfrm>
          <a:prstGeom prst="straightConnector1">
            <a:avLst/>
          </a:prstGeom>
          <a:ln w="63500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9" idx="1"/>
          </p:cNvCxnSpPr>
          <p:nvPr/>
        </p:nvCxnSpPr>
        <p:spPr>
          <a:xfrm flipH="1" flipV="1">
            <a:off x="5420210" y="2007120"/>
            <a:ext cx="199859" cy="433857"/>
          </a:xfrm>
          <a:prstGeom prst="straightConnector1">
            <a:avLst/>
          </a:prstGeom>
          <a:ln w="635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11" idx="1"/>
          </p:cNvCxnSpPr>
          <p:nvPr/>
        </p:nvCxnSpPr>
        <p:spPr>
          <a:xfrm flipH="1" flipV="1">
            <a:off x="5928535" y="2861375"/>
            <a:ext cx="195590" cy="515706"/>
          </a:xfrm>
          <a:prstGeom prst="straightConnector1">
            <a:avLst/>
          </a:prstGeom>
          <a:ln w="635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3" idx="1"/>
          </p:cNvCxnSpPr>
          <p:nvPr/>
        </p:nvCxnSpPr>
        <p:spPr>
          <a:xfrm flipH="1" flipV="1">
            <a:off x="6444598" y="3807320"/>
            <a:ext cx="234005" cy="649881"/>
          </a:xfrm>
          <a:prstGeom prst="straightConnector1">
            <a:avLst/>
          </a:prstGeom>
          <a:ln w="635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2267744" y="1478184"/>
            <a:ext cx="504056" cy="504056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539552" y="332656"/>
            <a:ext cx="8064896" cy="5904656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下放标记的话。。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也可以做，麻烦一点。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要记一个</a:t>
            </a:r>
            <a:r>
              <a:rPr lang="en-US" altLang="zh-CN" sz="4000" dirty="0" err="1" smtClean="0"/>
              <a:t>num</a:t>
            </a:r>
            <a:r>
              <a:rPr lang="zh-CN" altLang="en-US" sz="4000" dirty="0" smtClean="0"/>
              <a:t>表示在这个区间一直删黑线段直到删除白色的次数，然后</a:t>
            </a:r>
            <a:r>
              <a:rPr lang="en-US" altLang="zh-CN" sz="4000" dirty="0" err="1" smtClean="0"/>
              <a:t>cnt,sum,l,r</a:t>
            </a:r>
            <a:r>
              <a:rPr lang="zh-CN" altLang="en-US" sz="4000" dirty="0" smtClean="0"/>
              <a:t>记删完之后的情况。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Lazy</a:t>
            </a:r>
            <a:r>
              <a:rPr lang="zh-CN" altLang="en-US" sz="4000" dirty="0" smtClean="0"/>
              <a:t>记覆盖多少次的标记。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92696"/>
            <a:ext cx="7920880" cy="52565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二</a:t>
            </a:r>
            <a:r>
              <a:rPr lang="zh-CN" altLang="en-US" sz="4000" dirty="0" smtClean="0"/>
              <a:t>维平面上有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个矩形，坐标都是整数，且</a:t>
            </a:r>
            <a:r>
              <a:rPr lang="en-US" altLang="zh-CN" sz="4000" dirty="0" smtClean="0"/>
              <a:t>1</a:t>
            </a:r>
            <a:r>
              <a:rPr lang="zh-CN" altLang="en-US" sz="4000" dirty="0" smtClean="0"/>
              <a:t>≤坐标≤</a:t>
            </a:r>
            <a:r>
              <a:rPr lang="en-US" altLang="zh-CN" sz="4000" dirty="0" smtClean="0"/>
              <a:t>m</a:t>
            </a:r>
            <a:r>
              <a:rPr lang="zh-CN" altLang="en-US" sz="4000" dirty="0" smtClean="0"/>
              <a:t>，求它们的并的面积和周长。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Part I</a:t>
            </a:r>
            <a:r>
              <a:rPr lang="zh-CN" altLang="en-US" sz="4000" dirty="0" smtClean="0"/>
              <a:t>：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≤</a:t>
            </a:r>
            <a:r>
              <a:rPr lang="en-US" altLang="zh-CN" sz="4000" dirty="0" smtClean="0"/>
              <a:t>10</a:t>
            </a:r>
            <a:r>
              <a:rPr lang="en-US" altLang="zh-CN" sz="4000" baseline="30000" dirty="0" smtClean="0"/>
              <a:t>5</a:t>
            </a:r>
            <a:r>
              <a:rPr lang="zh-CN" altLang="en-US" sz="4000" dirty="0" smtClean="0"/>
              <a:t>，</a:t>
            </a:r>
            <a:r>
              <a:rPr lang="en-US" altLang="zh-CN" sz="4000" dirty="0" smtClean="0"/>
              <a:t>m</a:t>
            </a:r>
            <a:r>
              <a:rPr lang="zh-CN" altLang="en-US" sz="4000" dirty="0" smtClean="0"/>
              <a:t>≤</a:t>
            </a:r>
            <a:r>
              <a:rPr lang="en-US" altLang="zh-CN" sz="4000" dirty="0" smtClean="0"/>
              <a:t>10</a:t>
            </a:r>
            <a:r>
              <a:rPr lang="en-US" altLang="zh-CN" sz="4000" baseline="30000" dirty="0" smtClean="0"/>
              <a:t>3</a:t>
            </a:r>
            <a:r>
              <a:rPr lang="en-US" altLang="zh-CN" sz="4000" dirty="0" smtClean="0"/>
              <a:t>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Part II</a:t>
            </a:r>
            <a:r>
              <a:rPr lang="zh-CN" altLang="en-US" sz="4000" dirty="0" smtClean="0"/>
              <a:t>：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≤</a:t>
            </a:r>
            <a:r>
              <a:rPr lang="en-US" altLang="zh-CN" sz="4000" dirty="0" smtClean="0"/>
              <a:t>10</a:t>
            </a:r>
            <a:r>
              <a:rPr lang="en-US" altLang="zh-CN" sz="4000" baseline="30000" dirty="0"/>
              <a:t>5</a:t>
            </a:r>
            <a:r>
              <a:rPr lang="zh-CN" altLang="en-US" sz="4000" dirty="0" smtClean="0"/>
              <a:t>，</a:t>
            </a:r>
            <a:r>
              <a:rPr lang="en-US" altLang="zh-CN" sz="4000" dirty="0" smtClean="0"/>
              <a:t>m</a:t>
            </a:r>
            <a:r>
              <a:rPr lang="zh-CN" altLang="en-US" sz="4000" dirty="0" smtClean="0"/>
              <a:t>≤</a:t>
            </a:r>
            <a:r>
              <a:rPr lang="en-US" altLang="zh-CN" sz="4000" dirty="0" smtClean="0"/>
              <a:t>10</a:t>
            </a:r>
            <a:r>
              <a:rPr lang="en-US" altLang="zh-CN" sz="4000" baseline="30000" dirty="0" smtClean="0"/>
              <a:t>5</a:t>
            </a:r>
            <a:r>
              <a:rPr lang="en-US" altLang="zh-CN" sz="4000" dirty="0" smtClean="0"/>
              <a:t>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</a:t>
            </a:r>
            <a:r>
              <a:rPr lang="en-US" altLang="zh-CN" sz="4000" b="1" dirty="0" smtClean="0"/>
              <a:t>IOI1998</a:t>
            </a:r>
            <a:r>
              <a:rPr lang="zh-CN" altLang="en-US" sz="4000" b="1" dirty="0" smtClean="0"/>
              <a:t>矩形周长（加强版）</a:t>
            </a:r>
            <a:r>
              <a:rPr lang="zh-CN" altLang="en-US" sz="4000" dirty="0" smtClean="0"/>
              <a:t>）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cojs.tk/upload/image/20120925/20120925164109_9724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32656"/>
            <a:ext cx="4015350" cy="3096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cojs.tk/upload/image/20120925/20120925164114_2087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429000"/>
            <a:ext cx="4463864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143508" y="4221088"/>
            <a:ext cx="8496944" cy="252028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我们可以单独考虑横坐标为</a:t>
            </a:r>
            <a:r>
              <a:rPr lang="en-US" altLang="zh-CN" sz="4000" dirty="0" smtClean="0"/>
              <a:t>(x-1,x]</a:t>
            </a:r>
            <a:r>
              <a:rPr lang="zh-CN" altLang="en-US" sz="4000" dirty="0" smtClean="0"/>
              <a:t>的覆盖情况，那么这就有点像上一个题了。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0" name="直接箭头连接符 9"/>
          <p:cNvCxnSpPr/>
          <p:nvPr/>
        </p:nvCxnSpPr>
        <p:spPr>
          <a:xfrm flipV="1">
            <a:off x="1259632" y="332656"/>
            <a:ext cx="0" cy="364502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611560" y="3645024"/>
            <a:ext cx="7776864" cy="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059832" y="332656"/>
            <a:ext cx="432048" cy="3645024"/>
          </a:xfrm>
          <a:prstGeom prst="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563888" y="2937138"/>
            <a:ext cx="16561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/>
              <a:t>(x-1,x]</a:t>
            </a:r>
            <a:endParaRPr lang="zh-CN" altLang="en-US" sz="4000" dirty="0"/>
          </a:p>
        </p:txBody>
      </p:sp>
      <p:sp>
        <p:nvSpPr>
          <p:cNvPr id="18" name="矩形 17"/>
          <p:cNvSpPr/>
          <p:nvPr/>
        </p:nvSpPr>
        <p:spPr>
          <a:xfrm>
            <a:off x="2537774" y="620688"/>
            <a:ext cx="1476164" cy="648072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825806" y="784506"/>
            <a:ext cx="3762418" cy="1276341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059832" y="2302457"/>
            <a:ext cx="738082" cy="648072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620688"/>
            <a:ext cx="7776864" cy="5256584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面积的话就是黑色段的总长度。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周长的话，黑色段的数量*</a:t>
            </a:r>
            <a:r>
              <a:rPr lang="en-US" altLang="zh-CN" sz="4000" dirty="0" smtClean="0"/>
              <a:t>2</a:t>
            </a:r>
            <a:r>
              <a:rPr lang="zh-CN" altLang="en-US" sz="4000" dirty="0" smtClean="0"/>
              <a:t>就是横着的线段总长。然后再考虑</a:t>
            </a:r>
            <a:r>
              <a:rPr lang="zh-CN" altLang="en-US" sz="4000" dirty="0"/>
              <a:t>纵坐标</a:t>
            </a:r>
            <a:r>
              <a:rPr lang="zh-CN" altLang="en-US" sz="4000" dirty="0" smtClean="0"/>
              <a:t>的情况，就能得到竖着的线段总长了。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827584" y="620688"/>
            <a:ext cx="7632848" cy="54006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但是，如果我们直接按上一题的方法做，把每个矩形分解成坐标范围条线段。时间复杂度是</a:t>
            </a:r>
            <a:r>
              <a:rPr lang="en-US" altLang="zh-CN" sz="4000" dirty="0" smtClean="0"/>
              <a:t>O(</a:t>
            </a:r>
            <a:r>
              <a:rPr lang="en-US" altLang="zh-CN" sz="4000" dirty="0" err="1" smtClean="0"/>
              <a:t>nmlog</a:t>
            </a:r>
            <a:r>
              <a:rPr lang="en-US" altLang="zh-CN" sz="4000" dirty="0" err="1"/>
              <a:t>m</a:t>
            </a:r>
            <a:r>
              <a:rPr lang="en-US" altLang="zh-CN" sz="4000" dirty="0" smtClean="0"/>
              <a:t>)</a:t>
            </a:r>
            <a:r>
              <a:rPr lang="zh-CN" altLang="en-US" sz="4000" dirty="0" smtClean="0"/>
              <a:t>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那么这一题与上一题有什么不同的地方么？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在于询问都在插入之后！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539552" y="692696"/>
            <a:ext cx="7992888" cy="576064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令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zh-CN" altLang="en-US" sz="4000" dirty="0" smtClean="0"/>
              <a:t>表示</a:t>
            </a:r>
            <a:r>
              <a:rPr lang="en-US" altLang="zh-CN" sz="4000" dirty="0" smtClean="0"/>
              <a:t>(i-1,i]</a:t>
            </a:r>
            <a:r>
              <a:rPr lang="zh-CN" altLang="en-US" sz="4000" dirty="0" smtClean="0"/>
              <a:t>被覆盖的次数。</a:t>
            </a:r>
            <a:endParaRPr lang="en-US" altLang="zh-CN" sz="4000" baseline="-25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将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zh-CN" altLang="en-US" sz="4000" dirty="0" smtClean="0"/>
              <a:t>差分，令</a:t>
            </a:r>
            <a:r>
              <a:rPr lang="en-US" altLang="zh-CN" sz="4000" dirty="0" smtClean="0"/>
              <a:t>b</a:t>
            </a:r>
            <a:r>
              <a:rPr lang="en-US" altLang="zh-CN" sz="4000" baseline="-25000" dirty="0" smtClean="0"/>
              <a:t>i</a:t>
            </a:r>
            <a:r>
              <a:rPr lang="en-US" altLang="zh-CN" sz="4000" dirty="0" smtClean="0"/>
              <a:t>=</a:t>
            </a:r>
            <a:r>
              <a:rPr lang="en-US" altLang="zh-CN" sz="4000" dirty="0"/>
              <a:t> 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en-US" altLang="zh-CN" sz="4000" dirty="0" smtClean="0"/>
              <a:t>-</a:t>
            </a:r>
            <a:r>
              <a:rPr lang="en-US" altLang="zh-CN" sz="4000" dirty="0"/>
              <a:t> </a:t>
            </a:r>
            <a:r>
              <a:rPr lang="en-US" altLang="zh-CN" sz="4000" dirty="0" smtClean="0"/>
              <a:t>a</a:t>
            </a:r>
            <a:r>
              <a:rPr lang="en-US" altLang="zh-CN" sz="4000" baseline="-25000" dirty="0" smtClean="0"/>
              <a:t>i-1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那么插入一条线段</a:t>
            </a:r>
            <a:r>
              <a:rPr lang="en-US" altLang="zh-CN" sz="4000" dirty="0" smtClean="0"/>
              <a:t>[</a:t>
            </a:r>
            <a:r>
              <a:rPr lang="en-US" altLang="zh-CN" sz="4000" dirty="0" err="1" smtClean="0"/>
              <a:t>l,r</a:t>
            </a:r>
            <a:r>
              <a:rPr lang="en-US" altLang="zh-CN" sz="4000" dirty="0" smtClean="0"/>
              <a:t>]</a:t>
            </a:r>
            <a:r>
              <a:rPr lang="zh-CN" altLang="en-US" sz="4000" dirty="0" smtClean="0"/>
              <a:t>，相当于是让</a:t>
            </a:r>
            <a:r>
              <a:rPr lang="en-US" altLang="zh-CN" sz="4000" dirty="0" smtClean="0"/>
              <a:t>a</a:t>
            </a:r>
            <a:r>
              <a:rPr lang="en-US" altLang="zh-CN" sz="4000" baseline="-25000" dirty="0" smtClean="0"/>
              <a:t>l+1</a:t>
            </a:r>
            <a:r>
              <a:rPr lang="en-US" altLang="zh-CN" sz="4000" dirty="0" smtClean="0"/>
              <a:t>,…,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r</a:t>
            </a:r>
            <a:r>
              <a:rPr lang="zh-CN" altLang="en-US" sz="4000" dirty="0" smtClean="0"/>
              <a:t>都</a:t>
            </a:r>
            <a:r>
              <a:rPr lang="en-US" altLang="zh-CN" sz="4000" dirty="0" smtClean="0"/>
              <a:t>+1</a:t>
            </a:r>
            <a:r>
              <a:rPr lang="zh-CN" altLang="en-US" sz="4000" dirty="0" smtClean="0"/>
              <a:t>，但这体现在</a:t>
            </a:r>
            <a:r>
              <a:rPr lang="en-US" altLang="zh-CN" sz="4000" dirty="0" smtClean="0"/>
              <a:t>b</a:t>
            </a:r>
            <a:r>
              <a:rPr lang="en-US" altLang="zh-CN" sz="4000" baseline="-25000" dirty="0" smtClean="0"/>
              <a:t>i</a:t>
            </a:r>
            <a:r>
              <a:rPr lang="zh-CN" altLang="en-US" sz="4000" dirty="0" smtClean="0"/>
              <a:t>上只是令</a:t>
            </a:r>
            <a:r>
              <a:rPr lang="en-US" altLang="zh-CN" sz="4000" dirty="0" smtClean="0"/>
              <a:t>b</a:t>
            </a:r>
            <a:r>
              <a:rPr lang="en-US" altLang="zh-CN" sz="4000" baseline="-25000" dirty="0" smtClean="0"/>
              <a:t>l+1</a:t>
            </a:r>
            <a:r>
              <a:rPr lang="en-US" altLang="zh-CN" sz="4000" dirty="0" smtClean="0"/>
              <a:t>+1,b</a:t>
            </a:r>
            <a:r>
              <a:rPr lang="en-US" altLang="zh-CN" sz="4000" baseline="-25000" dirty="0" smtClean="0"/>
              <a:t>r+1</a:t>
            </a:r>
            <a:r>
              <a:rPr lang="en-US" altLang="zh-CN" sz="4000" dirty="0" smtClean="0"/>
              <a:t>-1</a:t>
            </a:r>
            <a:r>
              <a:rPr lang="zh-CN" altLang="en-US" sz="4000" dirty="0" smtClean="0"/>
              <a:t>而已。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最后我们便可以很方便的</a:t>
            </a:r>
            <a:r>
              <a:rPr lang="en-US" altLang="zh-CN" sz="4000" dirty="0" smtClean="0"/>
              <a:t>O(m)</a:t>
            </a:r>
            <a:r>
              <a:rPr lang="zh-CN" altLang="en-US" sz="4000" dirty="0" smtClean="0"/>
              <a:t>地算出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zh-CN" altLang="en-US" sz="4000" dirty="0" smtClean="0"/>
              <a:t>，从而统计面积和周长了。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时间复杂</a:t>
            </a:r>
            <a:r>
              <a:rPr lang="zh-CN" altLang="en-US" sz="4000" dirty="0" smtClean="0"/>
              <a:t>度是</a:t>
            </a:r>
            <a:r>
              <a:rPr lang="en-US" altLang="zh-CN" sz="4000" dirty="0" smtClean="0"/>
              <a:t>O(nm+m</a:t>
            </a:r>
            <a:r>
              <a:rPr lang="en-US" altLang="zh-CN" sz="4000" baseline="30000" dirty="0" smtClean="0"/>
              <a:t>2</a:t>
            </a:r>
            <a:r>
              <a:rPr lang="en-US" altLang="zh-CN" sz="4000" dirty="0" smtClean="0"/>
              <a:t>).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467544" y="404664"/>
            <a:ext cx="8136904" cy="576064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但是这并不能过</a:t>
            </a:r>
            <a:r>
              <a:rPr lang="en-US" altLang="zh-CN" sz="4000" dirty="0" smtClean="0"/>
              <a:t>part II</a:t>
            </a:r>
            <a:r>
              <a:rPr lang="zh-CN" altLang="en-US" sz="4000" dirty="0" smtClean="0"/>
              <a:t>。。。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那么考虑扫描线！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用线段树维护从</a:t>
            </a:r>
            <a:r>
              <a:rPr lang="en-US" altLang="zh-CN" sz="4000" dirty="0" smtClean="0"/>
              <a:t>x</a:t>
            </a:r>
            <a:r>
              <a:rPr lang="en-US" altLang="zh-CN" sz="4000" baseline="-25000" dirty="0" smtClean="0"/>
              <a:t>i-1</a:t>
            </a:r>
            <a:r>
              <a:rPr lang="en-US" altLang="zh-CN" sz="4000" dirty="0" smtClean="0"/>
              <a:t>-&gt;x</a:t>
            </a:r>
            <a:r>
              <a:rPr lang="en-US" altLang="zh-CN" sz="4000" baseline="-25000" dirty="0" smtClean="0"/>
              <a:t>i</a:t>
            </a:r>
            <a:r>
              <a:rPr lang="zh-CN" altLang="en-US" sz="4000" dirty="0" smtClean="0"/>
              <a:t>矩形覆盖的变化情况。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我们发现它其实只有插入、删除一条线段两种情况。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而且插入、删除的次数都只会有</a:t>
            </a:r>
            <a:r>
              <a:rPr lang="en-US" altLang="zh-CN" sz="4000" dirty="0" smtClean="0"/>
              <a:t>n</a:t>
            </a:r>
            <a:r>
              <a:rPr lang="zh-CN" altLang="en-US" sz="4000" dirty="0" smtClean="0"/>
              <a:t>次。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内容占位符 1"/>
          <p:cNvSpPr>
            <a:spLocks noGrp="1"/>
          </p:cNvSpPr>
          <p:nvPr>
            <p:ph sz="quarter" idx="13"/>
          </p:nvPr>
        </p:nvSpPr>
        <p:spPr>
          <a:xfrm>
            <a:off x="467544" y="4293096"/>
            <a:ext cx="8136904" cy="216024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这样的话就直接用上一个题的方法维护就好了。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时间复杂</a:t>
            </a:r>
            <a:r>
              <a:rPr lang="zh-CN" altLang="en-US" sz="4000" dirty="0" smtClean="0"/>
              <a:t>度</a:t>
            </a:r>
            <a:r>
              <a:rPr lang="en-US" altLang="zh-CN" sz="4000" dirty="0" smtClean="0"/>
              <a:t>O((</a:t>
            </a:r>
            <a:r>
              <a:rPr lang="en-US" altLang="zh-CN" sz="4000" dirty="0" err="1" smtClean="0"/>
              <a:t>n+m</a:t>
            </a:r>
            <a:r>
              <a:rPr lang="en-US" altLang="zh-CN" sz="4000" dirty="0" smtClean="0"/>
              <a:t>)log m)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1259632" y="332656"/>
            <a:ext cx="0" cy="3645024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>
            <a:off x="611560" y="3645024"/>
            <a:ext cx="7776864" cy="0"/>
          </a:xfrm>
          <a:prstGeom prst="straightConnector1">
            <a:avLst/>
          </a:prstGeom>
          <a:ln w="635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018290" y="332656"/>
            <a:ext cx="432048" cy="3645024"/>
          </a:xfrm>
          <a:prstGeom prst="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3491880" y="315144"/>
            <a:ext cx="432048" cy="3645024"/>
          </a:xfrm>
          <a:prstGeom prst="rect">
            <a:avLst/>
          </a:prstGeom>
          <a:noFill/>
          <a:ln w="635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907704" y="620688"/>
            <a:ext cx="1521169" cy="864096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3491880" y="1160748"/>
            <a:ext cx="1008112" cy="1116124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530504" y="2708920"/>
            <a:ext cx="1922751" cy="864096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89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 txBox="1"/>
          <p:nvPr/>
        </p:nvSpPr>
        <p:spPr>
          <a:xfrm>
            <a:off x="683568" y="836712"/>
            <a:ext cx="7848872" cy="50405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Font typeface="Arial" pitchFamily="34" charset="0"/>
              <a:buNone/>
              <a:defRPr sz="1800" b="0" i="0" kern="1200" cap="none" spc="30" baseline="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1pPr>
            <a:lvl2pPr marL="171450" indent="-17145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2pPr>
            <a:lvl3pPr marL="344805" indent="-1651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3pPr>
            <a:lvl4pPr marL="517525" indent="-17018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4pPr>
            <a:lvl5pPr marL="688975" indent="-173355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Tahoma" pitchFamily="34" charset="0"/>
              </a:defRPr>
            </a:lvl5pPr>
            <a:lvl6pPr marL="86868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9975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3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08430" indent="-17399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可以在看到上一题中，差分可以起到很微妙的作用。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它能把区间修改改为单点修改。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但是这样做的代价往往就是查询变得复杂了。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而差分的逆运算</a:t>
            </a:r>
            <a:r>
              <a:rPr lang="en-US" altLang="zh-CN" sz="4000" dirty="0" smtClean="0"/>
              <a:t>——</a:t>
            </a:r>
            <a:r>
              <a:rPr lang="zh-CN" altLang="en-US" sz="4000" dirty="0" smtClean="0"/>
              <a:t>前缀和，则可以将区间查询变成单点查询。</a:t>
            </a:r>
            <a:endParaRPr lang="en-US" altLang="zh-CN" sz="4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lang="zh-CN" altLang="en-US" sz="4000" dirty="0" smtClean="0"/>
              <a:t>那线段树是什么呢。。？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764704"/>
            <a:ext cx="7776864" cy="51845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比如说，如果对一个不必修改的数组进行多次查询区间和的操作，我需要用线段树么？不需要！直接前缀和即可。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不要盲目使用线段树，差分</a:t>
            </a:r>
            <a:r>
              <a:rPr lang="en-US" altLang="zh-CN" sz="4000" dirty="0"/>
              <a:t>/</a:t>
            </a:r>
            <a:r>
              <a:rPr lang="zh-CN" altLang="en-US" sz="4000" dirty="0" smtClean="0"/>
              <a:t>前缀和经常会有意外的奇效。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90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83568" y="836712"/>
            <a:ext cx="7848872" cy="5040560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对于一个数组，要求支持单点修改、查询一个区间中的最大子段和。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最大子段</a:t>
            </a:r>
            <a:r>
              <a:rPr lang="zh-CN" altLang="en-US" sz="4000" dirty="0" smtClean="0"/>
              <a:t>和的定义是一段连续的数，使得它们的和最大。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比如 </a:t>
            </a:r>
            <a:r>
              <a:rPr lang="en-US" altLang="zh-CN" sz="4000" dirty="0" smtClean="0"/>
              <a:t>3 5 -5 -3 2 </a:t>
            </a:r>
            <a:r>
              <a:rPr lang="zh-CN" altLang="en-US" sz="4000" dirty="0" smtClean="0"/>
              <a:t>中。</a:t>
            </a:r>
            <a:endParaRPr lang="en-US" altLang="zh-CN" sz="4000" dirty="0" smtClean="0"/>
          </a:p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 smtClean="0"/>
              <a:t>最大子段和就是</a:t>
            </a:r>
            <a:r>
              <a:rPr lang="en-US" altLang="zh-CN" sz="4000" dirty="0" smtClean="0"/>
              <a:t>8.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91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467544" y="404664"/>
            <a:ext cx="8280920" cy="5976664"/>
          </a:xfrm>
        </p:spPr>
        <p:txBody>
          <a:bodyPr>
            <a:normAutofit/>
          </a:bodyPr>
          <a:lstStyle/>
          <a:p>
            <a:pPr marL="571500" indent="-571500">
              <a:buFont typeface="Wingdings" pitchFamily="2" charset="2"/>
              <a:buChar char="ü"/>
            </a:pPr>
            <a:r>
              <a:rPr lang="zh-CN" altLang="en-US" sz="4000" dirty="0"/>
              <a:t>维护</a:t>
            </a:r>
            <a:r>
              <a:rPr lang="en-US" altLang="zh-CN" sz="4000" dirty="0" err="1" smtClean="0"/>
              <a:t>ans,lans,rans,sum</a:t>
            </a:r>
            <a:r>
              <a:rPr lang="en-US" altLang="zh-CN" sz="4000" dirty="0" smtClean="0"/>
              <a:t>.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err="1" smtClean="0"/>
              <a:t>Lans</a:t>
            </a:r>
            <a:r>
              <a:rPr lang="en-US" altLang="zh-CN" sz="4000" dirty="0" smtClean="0"/>
              <a:t>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lans,segt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lans</a:t>
            </a:r>
            <a:r>
              <a:rPr lang="en-US" altLang="zh-CN" sz="4000" dirty="0" smtClean="0"/>
              <a:t>).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Rans=max(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rans,segt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[u].rans)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=max(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rans+segt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lans,max</a:t>
            </a:r>
            <a:r>
              <a:rPr lang="en-US" altLang="zh-CN" sz="4000" dirty="0" smtClean="0"/>
              <a:t>(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ans,segt</a:t>
            </a:r>
            <a:r>
              <a:rPr lang="en-US" altLang="zh-CN" sz="4000" dirty="0" smtClean="0"/>
              <a:t>[v].</a:t>
            </a:r>
            <a:r>
              <a:rPr lang="en-US" altLang="zh-CN" sz="4000" dirty="0" err="1" smtClean="0"/>
              <a:t>ans</a:t>
            </a:r>
            <a:r>
              <a:rPr lang="en-US" altLang="zh-CN" sz="4000" dirty="0" smtClean="0"/>
              <a:t>))</a:t>
            </a:r>
          </a:p>
          <a:p>
            <a:pPr marL="571500" indent="-571500">
              <a:buFont typeface="Wingdings" pitchFamily="2" charset="2"/>
              <a:buChar char="ü"/>
            </a:pPr>
            <a:r>
              <a:rPr lang="en-US" altLang="zh-CN" sz="4000" dirty="0" smtClean="0"/>
              <a:t>Sum=</a:t>
            </a:r>
            <a:r>
              <a:rPr lang="en-US" altLang="zh-CN" sz="4000" dirty="0" err="1" smtClean="0"/>
              <a:t>segt</a:t>
            </a:r>
            <a:r>
              <a:rPr lang="en-US" altLang="zh-CN" sz="4000" dirty="0" smtClean="0"/>
              <a:t>[u].</a:t>
            </a:r>
            <a:r>
              <a:rPr lang="en-US" altLang="zh-CN" sz="4000" dirty="0" err="1" smtClean="0"/>
              <a:t>sum+segt</a:t>
            </a:r>
            <a:r>
              <a:rPr lang="en-US" altLang="zh-CN" sz="4000" dirty="0" smtClean="0"/>
              <a:t>[v].sum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92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内容占位符 1"/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179512" y="260648"/>
                <a:ext cx="8712968" cy="6336704"/>
              </a:xfrm>
            </p:spPr>
            <p:txBody>
              <a:bodyPr>
                <a:normAutofit/>
              </a:bodyPr>
              <a:lstStyle/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考虑一下如何</a:t>
                </a:r>
                <a:r>
                  <a:rPr lang="en-US" altLang="zh-CN" sz="4000" dirty="0" smtClean="0"/>
                  <a:t>O(n)</a:t>
                </a:r>
                <a:r>
                  <a:rPr lang="zh-CN" altLang="en-US" sz="4000" dirty="0" smtClean="0"/>
                  <a:t>地在一个数组求最大子段和怎么求？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/>
                  <a:t>一</a:t>
                </a:r>
                <a:r>
                  <a:rPr lang="zh-CN" altLang="en-US" sz="4000" dirty="0" smtClean="0"/>
                  <a:t>个经典的</a:t>
                </a:r>
                <a:r>
                  <a:rPr lang="en-US" altLang="zh-CN" sz="4000" dirty="0" err="1" smtClean="0"/>
                  <a:t>dp</a:t>
                </a:r>
                <a:r>
                  <a:rPr lang="zh-CN" altLang="en-US" sz="4000" dirty="0" smtClean="0"/>
                  <a:t>问题。。但是我不想讲</a:t>
                </a:r>
                <a:r>
                  <a:rPr lang="en-US" altLang="zh-CN" sz="4000" dirty="0" err="1" smtClean="0"/>
                  <a:t>dp</a:t>
                </a:r>
                <a:r>
                  <a:rPr lang="zh-CN" altLang="en-US" sz="4000" dirty="0" smtClean="0"/>
                  <a:t>。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考虑前缀和（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40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b="0" i="1" smtClean="0">
                        <a:latin typeface="Cambria Math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altLang="zh-CN" sz="4000" b="0" i="1" smtClean="0">
                            <a:latin typeface="Cambria Math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altLang="zh-CN" sz="4000" b="0" i="1" smtClean="0">
                            <a:latin typeface="Cambria Math"/>
                          </a:rPr>
                          <m:t>𝑗</m:t>
                        </m:r>
                        <m:r>
                          <a:rPr lang="en-US" altLang="zh-CN" sz="4000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altLang="zh-CN" sz="4000" b="0" i="1" smtClean="0">
                            <a:latin typeface="Cambria Math"/>
                          </a:rPr>
                          <m:t>𝑖</m:t>
                        </m:r>
                      </m:sup>
                      <m:e>
                        <m:sSub>
                          <m:sSubPr>
                            <m:ctrlPr>
                              <a:rPr lang="en-US" altLang="zh-CN" sz="4000" b="0" i="1" smtClean="0"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𝑎</m:t>
                            </m:r>
                          </m:e>
                          <m:sub>
                            <m:r>
                              <a:rPr lang="en-US" altLang="zh-CN" sz="4000" b="0" i="1" smtClean="0"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r>
                  <a:rPr lang="zh-CN" altLang="en-US" sz="4000" dirty="0" smtClean="0"/>
                  <a:t>），那么这其实就相当于求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CN" sz="4000">
                        <a:latin typeface="Cambria Math"/>
                      </a:rPr>
                      <m:t>max</m:t>
                    </m:r>
                    <m:r>
                      <a:rPr lang="en-US" altLang="zh-CN" sz="4000" i="1">
                        <a:latin typeface="Cambria Math"/>
                      </a:rPr>
                      <m:t>⁡{</m:t>
                    </m:r>
                    <m:sSub>
                      <m:sSubPr>
                        <m:ctrlPr>
                          <a:rPr lang="en-US" altLang="zh-CN" sz="40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altLang="zh-CN" sz="4000" i="1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altLang="zh-CN" sz="4000" i="1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altLang="zh-CN" sz="40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altLang="zh-CN" sz="4000" b="0" i="1" smtClean="0">
                            <a:latin typeface="Cambria Math"/>
                          </a:rPr>
                          <m:t>𝑠</m:t>
                        </m:r>
                      </m:e>
                      <m:sub>
                        <m:r>
                          <a:rPr lang="en-US" altLang="zh-CN" sz="4000" i="1">
                            <a:latin typeface="Cambria Math"/>
                          </a:rPr>
                          <m:t>𝑗</m:t>
                        </m:r>
                      </m:sub>
                    </m:sSub>
                    <m:r>
                      <a:rPr lang="en-US" altLang="zh-CN" sz="4000" i="1">
                        <a:latin typeface="Cambria Math"/>
                      </a:rPr>
                      <m:t>}(</m:t>
                    </m:r>
                    <m:r>
                      <a:rPr lang="en-US" altLang="zh-CN" sz="4000" i="1">
                        <a:latin typeface="Cambria Math"/>
                      </a:rPr>
                      <m:t>𝑗</m:t>
                    </m:r>
                    <m:r>
                      <a:rPr lang="en-US" altLang="zh-CN" sz="4000" i="1">
                        <a:latin typeface="Cambria Math"/>
                      </a:rPr>
                      <m:t>&lt;</m:t>
                    </m:r>
                    <m:r>
                      <a:rPr lang="en-US" altLang="zh-CN" sz="4000" i="1">
                        <a:latin typeface="Cambria Math"/>
                      </a:rPr>
                      <m:t>𝑖</m:t>
                    </m:r>
                    <m:r>
                      <a:rPr lang="en-US" altLang="zh-CN" sz="4000" i="1">
                        <a:latin typeface="Cambria Math"/>
                      </a:rPr>
                      <m:t>)</m:t>
                    </m:r>
                  </m:oMath>
                </a14:m>
                <a:r>
                  <a:rPr lang="en-US" altLang="zh-CN" sz="4000" dirty="0"/>
                  <a:t>.</a:t>
                </a:r>
                <a:endParaRPr lang="en-US" altLang="zh-CN" sz="4000" dirty="0" smtClean="0"/>
              </a:p>
              <a:p>
                <a:pPr marL="285750" indent="-285750">
                  <a:buFont typeface="Wingdings" panose="05000000000000000000" pitchFamily="2" charset="2"/>
                  <a:buChar char="ü"/>
                </a:pPr>
                <a:r>
                  <a:rPr lang="zh-CN" altLang="en-US" sz="4000" dirty="0" smtClean="0"/>
                  <a:t>那么区间最大子段和不过就是求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4000" i="1">
                            <a:latin typeface="Cambria Math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4000">
                            <a:latin typeface="Cambria Math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US" altLang="zh-CN" sz="4000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altLang="zh-CN" sz="40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zh-CN" sz="4000" i="1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altLang="zh-CN" sz="4000" i="1">
                                <a:latin typeface="Cambria Math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US" altLang="zh-CN" sz="4000" i="1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4000" b="0" i="1" smtClean="0">
                                    <a:latin typeface="Cambria Math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US" altLang="zh-CN" sz="4000" i="1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</m:e>
                    </m:func>
                    <m:d>
                      <m:dPr>
                        <m:ctrlPr>
                          <a:rPr lang="en-US" altLang="zh-CN" sz="4000" i="1">
                            <a:latin typeface="Cambria Math"/>
                          </a:rPr>
                        </m:ctrlPr>
                      </m:dPr>
                      <m:e>
                        <m:r>
                          <a:rPr lang="en-US" altLang="zh-CN" sz="4000" i="1">
                            <a:latin typeface="Cambria Math"/>
                          </a:rPr>
                          <m:t>𝑙</m:t>
                        </m:r>
                        <m:r>
                          <a:rPr lang="en-US" altLang="zh-CN" sz="4000" i="1"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4000" i="1">
                            <a:latin typeface="Cambria Math"/>
                          </a:rPr>
                          <m:t>𝑗</m:t>
                        </m:r>
                        <m:r>
                          <a:rPr lang="en-US" altLang="zh-CN" sz="4000" i="1">
                            <a:latin typeface="Cambria Math"/>
                          </a:rPr>
                          <m:t>&lt;</m:t>
                        </m:r>
                        <m:r>
                          <a:rPr lang="en-US" altLang="zh-CN" sz="4000" i="1">
                            <a:latin typeface="Cambria Math"/>
                          </a:rPr>
                          <m:t>𝑖</m:t>
                        </m:r>
                        <m:r>
                          <a:rPr lang="en-US" altLang="zh-CN" sz="4000" i="1">
                            <a:latin typeface="Cambria Math"/>
                            <a:ea typeface="Cambria Math"/>
                          </a:rPr>
                          <m:t>≤</m:t>
                        </m:r>
                        <m:r>
                          <a:rPr lang="en-US" altLang="zh-CN" sz="4000" i="1">
                            <a:latin typeface="Cambria Math"/>
                            <a:ea typeface="Cambria Math"/>
                          </a:rPr>
                          <m:t>𝑟</m:t>
                        </m:r>
                      </m:e>
                    </m:d>
                  </m:oMath>
                </a14:m>
                <a:r>
                  <a:rPr lang="zh-CN" altLang="en-US" sz="4000" dirty="0" smtClean="0"/>
                  <a:t>而已。</a:t>
                </a:r>
                <a:endParaRPr lang="zh-CN" altLang="en-US" sz="4000" dirty="0"/>
              </a:p>
            </p:txBody>
          </p:sp>
        </mc:Choice>
        <mc:Fallback xmlns="">
          <p:sp>
            <p:nvSpPr>
              <p:cNvPr id="2" name="内容占位符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179512" y="260648"/>
                <a:ext cx="8712968" cy="6336704"/>
              </a:xfrm>
              <a:blipFill rotWithShape="1">
                <a:blip r:embed="rId2"/>
                <a:stretch>
                  <a:fillRect l="-2168" t="-1829" r="-2308" b="-31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395536" y="404664"/>
            <a:ext cx="8280920" cy="590465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是否似曾相识。。？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那么修改该如何处理呢？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考虑对</a:t>
            </a:r>
            <a:r>
              <a:rPr lang="en-US" altLang="zh-CN" sz="4000" dirty="0" err="1" smtClean="0"/>
              <a:t>a</a:t>
            </a:r>
            <a:r>
              <a:rPr lang="en-US" altLang="zh-CN" sz="4000" baseline="-25000" dirty="0" err="1" smtClean="0"/>
              <a:t>i</a:t>
            </a:r>
            <a:r>
              <a:rPr lang="en-US" altLang="zh-CN" sz="4000" dirty="0" err="1" smtClean="0"/>
              <a:t>+delta</a:t>
            </a:r>
            <a:r>
              <a:rPr lang="zh-CN" altLang="en-US" sz="4000" dirty="0" smtClean="0"/>
              <a:t>，对于</a:t>
            </a:r>
            <a:r>
              <a:rPr lang="en-US" altLang="zh-CN" sz="4000" dirty="0" smtClean="0"/>
              <a:t>s</a:t>
            </a:r>
            <a:r>
              <a:rPr lang="zh-CN" altLang="en-US" sz="4000" dirty="0" smtClean="0"/>
              <a:t>的变化是</a:t>
            </a:r>
            <a:r>
              <a:rPr lang="en-US" altLang="zh-CN" sz="4000" dirty="0" err="1" smtClean="0"/>
              <a:t>s</a:t>
            </a:r>
            <a:r>
              <a:rPr lang="en-US" altLang="zh-CN" sz="4000" baseline="-25000" dirty="0" err="1" smtClean="0"/>
              <a:t>i</a:t>
            </a:r>
            <a:r>
              <a:rPr lang="en-US" altLang="zh-CN" sz="4000" dirty="0" smtClean="0"/>
              <a:t>,…,</a:t>
            </a:r>
            <a:r>
              <a:rPr lang="en-US" altLang="zh-CN" sz="4000" dirty="0" err="1" smtClean="0"/>
              <a:t>s</a:t>
            </a:r>
            <a:r>
              <a:rPr lang="en-US" altLang="zh-CN" sz="4000" baseline="-25000" dirty="0" err="1" smtClean="0"/>
              <a:t>n</a:t>
            </a:r>
            <a:r>
              <a:rPr lang="zh-CN" altLang="en-US" sz="4000" dirty="0" smtClean="0"/>
              <a:t>都</a:t>
            </a:r>
            <a:r>
              <a:rPr lang="en-US" altLang="zh-CN" sz="4000" dirty="0" smtClean="0"/>
              <a:t>+delta</a:t>
            </a:r>
            <a:r>
              <a:rPr lang="zh-CN" altLang="en-US" sz="4000" dirty="0" smtClean="0"/>
              <a:t>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这样就变成了区间加，打个标记就好了</a:t>
            </a:r>
            <a:r>
              <a:rPr lang="en-US" altLang="zh-CN" sz="4000" dirty="0" smtClean="0"/>
              <a:t>~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（当然这么做比直接还麻烦好多。。仅供娱乐</a:t>
            </a:r>
            <a:r>
              <a:rPr lang="en-US" altLang="zh-CN" sz="4000" dirty="0" smtClean="0"/>
              <a:t>~</a:t>
            </a:r>
            <a:r>
              <a:rPr lang="zh-CN" altLang="en-US" sz="4000" dirty="0" smtClean="0"/>
              <a:t>）</a:t>
            </a: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94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836712"/>
            <a:ext cx="7776864" cy="5112568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对于一个数组，要求支持区间加一个数、区间乘一个数，求区间和</a:t>
            </a:r>
            <a:r>
              <a:rPr lang="zh-CN" altLang="en-US" sz="4000" dirty="0" smtClean="0"/>
              <a:t>。（</a:t>
            </a:r>
            <a:r>
              <a:rPr lang="en-US" altLang="zh-CN" sz="4000" dirty="0" smtClean="0"/>
              <a:t>AHOI 2009 </a:t>
            </a:r>
            <a:r>
              <a:rPr lang="zh-CN" altLang="en-US" sz="4000" dirty="0" smtClean="0"/>
              <a:t>行星序列）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/>
              <a:t> </a:t>
            </a:r>
            <a:r>
              <a:rPr lang="en-US" altLang="zh-CN" sz="4000" dirty="0" smtClean="0"/>
              <a:t>			</a:t>
            </a:r>
            <a:r>
              <a:rPr lang="en-US" altLang="zh-CN" sz="3600" dirty="0" smtClean="0"/>
              <a:t>2 6 3 6 3 6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[2,3]*2	2 12 6 6 3 6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[3,4]+1	2 12 7 7 3 6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query[3,4] 	10</a:t>
            </a:r>
            <a:endParaRPr lang="zh-CN" altLang="en-US" sz="40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95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836712"/>
            <a:ext cx="7632848" cy="51845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这</a:t>
            </a:r>
            <a:r>
              <a:rPr lang="zh-CN" altLang="en-US" sz="4000" dirty="0" smtClean="0"/>
              <a:t>题如果标记永久化的话相当麻烦，不讲了。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我们可以把一个操作看成是对一个区间中的每个数</a:t>
            </a:r>
            <a:r>
              <a:rPr lang="en-US" altLang="zh-CN" sz="4000" dirty="0" smtClean="0"/>
              <a:t>x</a:t>
            </a:r>
            <a:r>
              <a:rPr lang="zh-CN" altLang="en-US" sz="4000" dirty="0" smtClean="0"/>
              <a:t>，进行</a:t>
            </a:r>
            <a:r>
              <a:rPr lang="en-US" altLang="zh-CN" sz="4000" dirty="0" err="1" smtClean="0"/>
              <a:t>ax+b</a:t>
            </a:r>
            <a:r>
              <a:rPr lang="zh-CN" altLang="en-US" sz="4000" dirty="0" smtClean="0"/>
              <a:t>的操作。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那么加</a:t>
            </a:r>
            <a:r>
              <a:rPr lang="en-US" altLang="zh-CN" sz="4000" dirty="0" smtClean="0"/>
              <a:t>c</a:t>
            </a:r>
            <a:r>
              <a:rPr lang="zh-CN" altLang="en-US" sz="4000" dirty="0" smtClean="0"/>
              <a:t>就是</a:t>
            </a:r>
            <a:r>
              <a:rPr lang="en-US" altLang="zh-CN" sz="4000" dirty="0" smtClean="0"/>
              <a:t>1*</a:t>
            </a:r>
            <a:r>
              <a:rPr lang="en-US" altLang="zh-CN" sz="4000" dirty="0" err="1" smtClean="0"/>
              <a:t>x+c</a:t>
            </a:r>
            <a:r>
              <a:rPr lang="zh-CN" altLang="en-US" sz="4000" dirty="0" smtClean="0"/>
              <a:t>，乘</a:t>
            </a:r>
            <a:r>
              <a:rPr lang="en-US" altLang="zh-CN" sz="4000" dirty="0" smtClean="0"/>
              <a:t>c</a:t>
            </a:r>
            <a:r>
              <a:rPr lang="zh-CN" altLang="en-US" sz="4000" dirty="0" smtClean="0"/>
              <a:t>就是</a:t>
            </a:r>
            <a:r>
              <a:rPr lang="en-US" altLang="zh-CN" sz="4000" dirty="0" smtClean="0"/>
              <a:t>c*x+0.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96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内容占位符 1"/>
          <p:cNvSpPr>
            <a:spLocks noGrp="1"/>
          </p:cNvSpPr>
          <p:nvPr>
            <p:ph sz="quarter" idx="13"/>
          </p:nvPr>
        </p:nvSpPr>
        <p:spPr>
          <a:xfrm>
            <a:off x="467544" y="548680"/>
            <a:ext cx="8136904" cy="5688632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注意</a:t>
            </a:r>
            <a:r>
              <a:rPr lang="zh-CN" altLang="en-US" sz="4000" dirty="0" smtClean="0"/>
              <a:t>到这种标记是可以合并的。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a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(a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x+b</a:t>
            </a:r>
            <a:r>
              <a:rPr lang="en-US" altLang="zh-CN" sz="4000" baseline="-25000" dirty="0"/>
              <a:t>1</a:t>
            </a:r>
            <a:r>
              <a:rPr lang="en-US" altLang="zh-CN" sz="4000" dirty="0" smtClean="0"/>
              <a:t>)+b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=a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a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x+a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b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+b</a:t>
            </a:r>
            <a:r>
              <a:rPr lang="en-US" altLang="zh-CN" sz="4000" baseline="-25000" dirty="0"/>
              <a:t>2</a:t>
            </a:r>
            <a:endParaRPr lang="en-US" altLang="zh-CN" sz="4000" baseline="-25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(a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,b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)-&gt;(</a:t>
            </a:r>
            <a:r>
              <a:rPr lang="en-US" altLang="zh-CN" sz="4000" dirty="0"/>
              <a:t>a</a:t>
            </a:r>
            <a:r>
              <a:rPr lang="en-US" altLang="zh-CN" sz="4000" baseline="-25000" dirty="0"/>
              <a:t>1</a:t>
            </a:r>
            <a:r>
              <a:rPr lang="en-US" altLang="zh-CN" sz="4000" dirty="0"/>
              <a:t>a</a:t>
            </a:r>
            <a:r>
              <a:rPr lang="en-US" altLang="zh-CN" sz="4000" baseline="-25000" dirty="0"/>
              <a:t>2</a:t>
            </a:r>
            <a:r>
              <a:rPr lang="en-US" altLang="zh-CN" sz="4000" dirty="0" smtClean="0"/>
              <a:t>,</a:t>
            </a:r>
            <a:r>
              <a:rPr lang="en-US" altLang="zh-CN" sz="4000" dirty="0"/>
              <a:t> </a:t>
            </a:r>
            <a:r>
              <a:rPr lang="en-US" altLang="zh-CN" sz="4000" dirty="0" smtClean="0"/>
              <a:t>a</a:t>
            </a:r>
            <a:r>
              <a:rPr lang="en-US" altLang="zh-CN" sz="4000" baseline="-25000" dirty="0" smtClean="0"/>
              <a:t>2</a:t>
            </a:r>
            <a:r>
              <a:rPr lang="en-US" altLang="zh-CN" sz="4000" dirty="0" smtClean="0"/>
              <a:t>b</a:t>
            </a:r>
            <a:r>
              <a:rPr lang="en-US" altLang="zh-CN" sz="4000" baseline="-25000" dirty="0" smtClean="0"/>
              <a:t>1</a:t>
            </a:r>
            <a:r>
              <a:rPr lang="en-US" altLang="zh-CN" sz="4000" dirty="0" smtClean="0"/>
              <a:t>+b</a:t>
            </a:r>
            <a:r>
              <a:rPr lang="en-US" altLang="zh-CN" sz="4000" baseline="-25000" dirty="0"/>
              <a:t>2</a:t>
            </a:r>
            <a:r>
              <a:rPr lang="en-US" altLang="zh-CN" sz="4000" dirty="0" smtClean="0"/>
              <a:t>).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同样我们也可以在打标记时快速更新区间和，</a:t>
            </a:r>
            <a:r>
              <a:rPr lang="en-US" altLang="zh-CN" sz="4000" dirty="0" smtClean="0"/>
              <a:t>s-&gt;</a:t>
            </a:r>
            <a:r>
              <a:rPr lang="en-US" altLang="zh-CN" sz="4000" dirty="0" err="1" smtClean="0"/>
              <a:t>as+b</a:t>
            </a:r>
            <a:r>
              <a:rPr lang="en-US" altLang="zh-CN" sz="4000" dirty="0" smtClean="0"/>
              <a:t>.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这样我们就只需记</a:t>
            </a:r>
            <a:r>
              <a:rPr lang="en-US" altLang="zh-CN" sz="4000" dirty="0" err="1" smtClean="0"/>
              <a:t>a,b</a:t>
            </a:r>
            <a:r>
              <a:rPr lang="en-US" altLang="zh-CN" sz="4000" dirty="0" smtClean="0"/>
              <a:t>,</a:t>
            </a:r>
            <a:r>
              <a:rPr lang="zh-CN" altLang="en-US" sz="4000" dirty="0" smtClean="0"/>
              <a:t>表示对当前区间打上</a:t>
            </a:r>
            <a:r>
              <a:rPr lang="en-US" altLang="zh-CN" sz="4000" dirty="0" err="1" smtClean="0"/>
              <a:t>ax+b</a:t>
            </a:r>
            <a:r>
              <a:rPr lang="zh-CN" altLang="en-US" sz="4000" dirty="0" smtClean="0"/>
              <a:t>的标记，然后再维护一个</a:t>
            </a:r>
            <a:r>
              <a:rPr lang="en-US" altLang="zh-CN" sz="4000" dirty="0" err="1" smtClean="0"/>
              <a:t>segt</a:t>
            </a:r>
            <a:r>
              <a:rPr lang="zh-CN" altLang="en-US" sz="4000" dirty="0" smtClean="0"/>
              <a:t>表示区间和即可。</a:t>
            </a:r>
            <a:endParaRPr lang="en-US" altLang="zh-CN" sz="3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611560" y="908720"/>
            <a:ext cx="7680960" cy="4724400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altLang="zh-CN" sz="4000" dirty="0" smtClean="0"/>
              <a:t>Paint(</a:t>
            </a:r>
            <a:r>
              <a:rPr lang="en-US" altLang="zh-CN" sz="4000" dirty="0" err="1" smtClean="0"/>
              <a:t>node,l,r,a,b</a:t>
            </a:r>
            <a:r>
              <a:rPr lang="en-US" altLang="zh-CN" sz="4000" dirty="0" smtClean="0"/>
              <a:t>)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Lazy[node].b=lazy[node].b*</a:t>
            </a:r>
            <a:r>
              <a:rPr lang="en-US" altLang="zh-CN" sz="3800" dirty="0" err="1" smtClean="0"/>
              <a:t>a+b</a:t>
            </a:r>
            <a:endParaRPr lang="en-US" altLang="zh-CN" sz="3800" dirty="0" smtClean="0"/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smtClean="0"/>
              <a:t>Lazy[node].a=lazy[node].a*a</a:t>
            </a:r>
          </a:p>
          <a:p>
            <a:pPr marL="457200" lvl="1" indent="-285750">
              <a:buFont typeface="Wingdings" pitchFamily="2" charset="2"/>
              <a:buChar char="ü"/>
            </a:pP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[node]=a*</a:t>
            </a:r>
            <a:r>
              <a:rPr lang="en-US" altLang="zh-CN" sz="3800" dirty="0" err="1" smtClean="0"/>
              <a:t>segt</a:t>
            </a:r>
            <a:r>
              <a:rPr lang="en-US" altLang="zh-CN" sz="3800" dirty="0" smtClean="0"/>
              <a:t>[node]+b</a:t>
            </a:r>
            <a:endParaRPr lang="zh-CN" altLang="en-US" sz="380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98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3"/>
          </p:nvPr>
        </p:nvSpPr>
        <p:spPr>
          <a:xfrm>
            <a:off x="755576" y="692696"/>
            <a:ext cx="7704856" cy="5184576"/>
          </a:xfrm>
        </p:spPr>
        <p:txBody>
          <a:bodyPr>
            <a:norm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 smtClean="0"/>
              <a:t>所以注意到下传标记的做法的核心在于</a:t>
            </a:r>
            <a:r>
              <a:rPr lang="en-US" altLang="zh-CN" sz="4000" dirty="0" smtClean="0"/>
              <a:t>paint</a:t>
            </a:r>
            <a:r>
              <a:rPr lang="zh-CN" altLang="en-US" sz="4000" dirty="0" smtClean="0"/>
              <a:t>，要求能够高效地合并标记。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而</a:t>
            </a:r>
            <a:r>
              <a:rPr lang="zh-CN" altLang="en-US" sz="4000" dirty="0" smtClean="0"/>
              <a:t>如果标记不能合并，往往就需要考虑其他做法了。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4000" dirty="0"/>
              <a:t>当然</a:t>
            </a:r>
            <a:r>
              <a:rPr lang="zh-CN" altLang="en-US" sz="4000" dirty="0" smtClean="0"/>
              <a:t>在</a:t>
            </a:r>
            <a:r>
              <a:rPr lang="en-US" altLang="zh-CN" sz="4000" dirty="0" err="1" smtClean="0"/>
              <a:t>noip</a:t>
            </a:r>
            <a:r>
              <a:rPr lang="zh-CN" altLang="en-US" sz="4000" dirty="0" smtClean="0"/>
              <a:t>范围内。。应该不会出现这种东西。。</a:t>
            </a:r>
            <a:endParaRPr lang="en-US" altLang="zh-CN" sz="4000" dirty="0" smtClean="0"/>
          </a:p>
          <a:p>
            <a:pPr marL="285750" indent="-285750">
              <a:buFont typeface="Wingdings" pitchFamily="2" charset="2"/>
              <a:buChar char="ü"/>
            </a:pPr>
            <a:endParaRPr lang="en-US" altLang="zh-CN" sz="4000" dirty="0" smtClean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05A93482-8E69-40F7-BCAD-5662A6CADB27}" type="datetime4">
              <a:rPr lang="en-US" smtClean="0"/>
              <a:t>July 18, 2016</a:t>
            </a:fld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B37D5FE-740C-46F5-801A-FA5477D9711F}" type="slidenum">
              <a:rPr lang="en-US" smtClean="0"/>
              <a:t>99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ylar">
  <a:themeElements>
    <a:clrScheme name="Mylar">
      <a:dk1>
        <a:srgbClr val="000000"/>
      </a:dk1>
      <a:lt1>
        <a:srgbClr val="FFFFFF"/>
      </a:lt1>
      <a:dk2>
        <a:srgbClr val="656162"/>
      </a:dk2>
      <a:lt2>
        <a:srgbClr val="E0DACC"/>
      </a:lt2>
      <a:accent1>
        <a:srgbClr val="4A5A7A"/>
      </a:accent1>
      <a:accent2>
        <a:srgbClr val="F7BD40"/>
      </a:accent2>
      <a:accent3>
        <a:srgbClr val="975C00"/>
      </a:accent3>
      <a:accent4>
        <a:srgbClr val="754D41"/>
      </a:accent4>
      <a:accent5>
        <a:srgbClr val="838995"/>
      </a:accent5>
      <a:accent6>
        <a:srgbClr val="687B66"/>
      </a:accent6>
      <a:hlink>
        <a:srgbClr val="B5740B"/>
      </a:hlink>
      <a:folHlink>
        <a:srgbClr val="7483A0"/>
      </a:folHlink>
    </a:clrScheme>
    <a:fontScheme name="Mylar">
      <a:maj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华文楷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ylar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25400" h="508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tint val="100000"/>
                <a:shade val="30000"/>
                <a:alpha val="100000"/>
                <a:satMod val="255000"/>
                <a:lumMod val="100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lumMod val="80000"/>
              </a:schemeClr>
              <a:schemeClr val="phClr">
                <a:tint val="50000"/>
                <a:lumMod val="15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TM01790491[[fn=聚脂薄膜]]</Template>
  <TotalTime>28</TotalTime>
  <Words>7256</Words>
  <Application>Microsoft Office PowerPoint</Application>
  <PresentationFormat>全屏显示(4:3)</PresentationFormat>
  <Paragraphs>1494</Paragraphs>
  <Slides>155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155</vt:i4>
      </vt:variant>
    </vt:vector>
  </HeadingPairs>
  <TitlesOfParts>
    <vt:vector size="165" baseType="lpstr">
      <vt:lpstr>Arial</vt:lpstr>
      <vt:lpstr>宋体</vt:lpstr>
      <vt:lpstr>Calibri</vt:lpstr>
      <vt:lpstr>Corbel</vt:lpstr>
      <vt:lpstr>Tunga</vt:lpstr>
      <vt:lpstr>华文楷体</vt:lpstr>
      <vt:lpstr>Cambria Math</vt:lpstr>
      <vt:lpstr>Wingdings</vt:lpstr>
      <vt:lpstr>Tahoma</vt:lpstr>
      <vt:lpstr>Mylar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dell</cp:lastModifiedBy>
  <cp:revision>96</cp:revision>
  <dcterms:created xsi:type="dcterms:W3CDTF">2016-07-07T11:18:00Z</dcterms:created>
  <dcterms:modified xsi:type="dcterms:W3CDTF">2016-07-18T12:19:03Z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2052-10.1.0.5777</vt:lpwstr>
  </property>
</Properties>
</file>

<file path=docProps/thumbnail.jpeg>
</file>